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33"/>
  </p:notesMasterIdLst>
  <p:handoutMasterIdLst>
    <p:handoutMasterId r:id="rId34"/>
  </p:handoutMasterIdLst>
  <p:sldIdLst>
    <p:sldId id="288" r:id="rId3"/>
    <p:sldId id="378" r:id="rId4"/>
    <p:sldId id="289" r:id="rId5"/>
    <p:sldId id="290" r:id="rId6"/>
    <p:sldId id="291" r:id="rId7"/>
    <p:sldId id="379" r:id="rId8"/>
    <p:sldId id="380" r:id="rId9"/>
    <p:sldId id="391" r:id="rId10"/>
    <p:sldId id="392" r:id="rId11"/>
    <p:sldId id="394" r:id="rId12"/>
    <p:sldId id="395" r:id="rId13"/>
    <p:sldId id="381" r:id="rId14"/>
    <p:sldId id="382" r:id="rId15"/>
    <p:sldId id="386" r:id="rId16"/>
    <p:sldId id="387" r:id="rId17"/>
    <p:sldId id="383" r:id="rId18"/>
    <p:sldId id="402" r:id="rId19"/>
    <p:sldId id="396" r:id="rId20"/>
    <p:sldId id="399" r:id="rId21"/>
    <p:sldId id="404" r:id="rId22"/>
    <p:sldId id="384" r:id="rId23"/>
    <p:sldId id="400" r:id="rId24"/>
    <p:sldId id="390" r:id="rId25"/>
    <p:sldId id="385" r:id="rId26"/>
    <p:sldId id="401" r:id="rId27"/>
    <p:sldId id="388" r:id="rId28"/>
    <p:sldId id="389" r:id="rId29"/>
    <p:sldId id="372" r:id="rId30"/>
    <p:sldId id="377" r:id="rId31"/>
    <p:sldId id="405" r:id="rId32"/>
  </p:sldIdLst>
  <p:sldSz cx="9144000" cy="6858000" type="screen4x3"/>
  <p:notesSz cx="6784975" cy="99298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69259"/>
    <a:srgbClr val="FDD903"/>
    <a:srgbClr val="FF0000"/>
    <a:srgbClr val="CC0099"/>
    <a:srgbClr val="0000FF"/>
    <a:srgbClr val="E20000"/>
    <a:srgbClr val="187218"/>
    <a:srgbClr val="006A42"/>
    <a:srgbClr val="84D2A2"/>
    <a:srgbClr val="0303D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327" autoAdjust="0"/>
    <p:restoredTop sz="85356" autoAdjust="0"/>
  </p:normalViewPr>
  <p:slideViewPr>
    <p:cSldViewPr>
      <p:cViewPr>
        <p:scale>
          <a:sx n="100" d="100"/>
          <a:sy n="100" d="100"/>
        </p:scale>
        <p:origin x="-2616" y="-6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3354" y="-96"/>
      </p:cViewPr>
      <p:guideLst>
        <p:guide orient="horz" pos="3126"/>
        <p:guide pos="21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3DAB6-5A54-4CD5-A12E-41993C59D67E}" type="doc">
      <dgm:prSet loTypeId="urn:microsoft.com/office/officeart/2005/8/layout/default#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322E2A44-A39C-4F01-AF1E-BC3C641E859E}">
      <dgm:prSet phldrT="[Text]"/>
      <dgm:spPr>
        <a:solidFill>
          <a:srgbClr val="369259"/>
        </a:solidFill>
      </dgm:spPr>
      <dgm:t>
        <a:bodyPr/>
        <a:lstStyle/>
        <a:p>
          <a:pPr marL="0" indent="0"/>
          <a:r>
            <a:rPr lang="de-DE" altLang="de-DE" smtClean="0"/>
            <a:t>Vermeidung manu-eller Testaufwände, Verringerte Fehleranfälligkeit</a:t>
          </a:r>
          <a:endParaRPr lang="de-DE" dirty="0"/>
        </a:p>
      </dgm:t>
    </dgm:pt>
    <dgm:pt modelId="{1B35F3E2-7804-4831-A51D-71E072D56294}" type="parTrans" cxnId="{5BB9324F-8598-4012-944E-07385E270FB2}">
      <dgm:prSet/>
      <dgm:spPr/>
      <dgm:t>
        <a:bodyPr/>
        <a:lstStyle/>
        <a:p>
          <a:endParaRPr lang="de-DE"/>
        </a:p>
      </dgm:t>
    </dgm:pt>
    <dgm:pt modelId="{B542F3F3-A2B7-4C48-ABFA-5C41445FA289}" type="sibTrans" cxnId="{5BB9324F-8598-4012-944E-07385E270FB2}">
      <dgm:prSet/>
      <dgm:spPr/>
      <dgm:t>
        <a:bodyPr/>
        <a:lstStyle/>
        <a:p>
          <a:endParaRPr lang="de-DE"/>
        </a:p>
      </dgm:t>
    </dgm:pt>
    <dgm:pt modelId="{3A361F40-3BFA-4366-8895-18B064F7D9E1}">
      <dgm:prSet/>
      <dgm:spPr>
        <a:solidFill>
          <a:srgbClr val="369259"/>
        </a:solidFill>
      </dgm:spPr>
      <dgm:t>
        <a:bodyPr/>
        <a:lstStyle/>
        <a:p>
          <a:r>
            <a:rPr lang="de-DE" altLang="de-DE" dirty="0" smtClean="0"/>
            <a:t>Vertrauen in Quellcode</a:t>
          </a:r>
        </a:p>
      </dgm:t>
    </dgm:pt>
    <dgm:pt modelId="{D06363B3-5523-4C48-96D6-ADCD28CFC170}" type="parTrans" cxnId="{280712B6-E6BE-4546-B561-7194BCCD7AC8}">
      <dgm:prSet/>
      <dgm:spPr/>
      <dgm:t>
        <a:bodyPr/>
        <a:lstStyle/>
        <a:p>
          <a:endParaRPr lang="de-DE"/>
        </a:p>
      </dgm:t>
    </dgm:pt>
    <dgm:pt modelId="{851F0F90-15D4-49B6-8DFA-58B3EE37F1D2}" type="sibTrans" cxnId="{280712B6-E6BE-4546-B561-7194BCCD7AC8}">
      <dgm:prSet/>
      <dgm:spPr/>
      <dgm:t>
        <a:bodyPr/>
        <a:lstStyle/>
        <a:p>
          <a:endParaRPr lang="de-DE"/>
        </a:p>
      </dgm:t>
    </dgm:pt>
    <dgm:pt modelId="{1346F60D-8501-4E2A-8B7F-8840863BD9D5}">
      <dgm:prSet/>
      <dgm:spPr>
        <a:solidFill>
          <a:srgbClr val="369259"/>
        </a:solidFill>
      </dgm:spPr>
      <dgm:t>
        <a:bodyPr/>
        <a:lstStyle/>
        <a:p>
          <a:pPr marL="0" indent="0"/>
          <a:r>
            <a:rPr lang="de-DE" altLang="de-DE" smtClean="0"/>
            <a:t>Einfachere Wiederholbarkeit/  Refactoring; Entdeckung unerwün-schter Seiteneffekte</a:t>
          </a:r>
          <a:endParaRPr lang="de-DE" altLang="de-DE" dirty="0" smtClean="0"/>
        </a:p>
      </dgm:t>
    </dgm:pt>
    <dgm:pt modelId="{D38B9A4A-C441-4279-AB57-D5DF78BF04BE}" type="parTrans" cxnId="{9355E7FF-26B7-4FA2-B513-0C0483563401}">
      <dgm:prSet/>
      <dgm:spPr/>
      <dgm:t>
        <a:bodyPr/>
        <a:lstStyle/>
        <a:p>
          <a:endParaRPr lang="de-DE"/>
        </a:p>
      </dgm:t>
    </dgm:pt>
    <dgm:pt modelId="{85CD73EE-65F3-4CDB-B041-9CEC0D17074E}" type="sibTrans" cxnId="{9355E7FF-26B7-4FA2-B513-0C0483563401}">
      <dgm:prSet/>
      <dgm:spPr/>
      <dgm:t>
        <a:bodyPr/>
        <a:lstStyle/>
        <a:p>
          <a:endParaRPr lang="de-DE"/>
        </a:p>
      </dgm:t>
    </dgm:pt>
    <dgm:pt modelId="{D8AFC292-70D5-4907-8250-7AD389F58A4C}">
      <dgm:prSet/>
      <dgm:spPr>
        <a:solidFill>
          <a:srgbClr val="369259"/>
        </a:solidFill>
      </dgm:spPr>
      <dgm:t>
        <a:bodyPr/>
        <a:lstStyle/>
        <a:p>
          <a:r>
            <a:rPr lang="de-DE" altLang="de-DE" smtClean="0"/>
            <a:t>Einsparung von Zeit, Nerven, Kosten </a:t>
          </a:r>
          <a:endParaRPr lang="de-DE" altLang="de-DE" dirty="0" smtClean="0"/>
        </a:p>
      </dgm:t>
    </dgm:pt>
    <dgm:pt modelId="{D3B6727D-1F8F-46E1-96BF-DD5C5C148A17}" type="parTrans" cxnId="{589C4A32-D373-49AA-AA31-130E689F35CD}">
      <dgm:prSet/>
      <dgm:spPr/>
      <dgm:t>
        <a:bodyPr/>
        <a:lstStyle/>
        <a:p>
          <a:endParaRPr lang="de-DE"/>
        </a:p>
      </dgm:t>
    </dgm:pt>
    <dgm:pt modelId="{C4666A53-BD1D-4949-A996-4BC12C13D3D4}" type="sibTrans" cxnId="{589C4A32-D373-49AA-AA31-130E689F35CD}">
      <dgm:prSet/>
      <dgm:spPr/>
      <dgm:t>
        <a:bodyPr/>
        <a:lstStyle/>
        <a:p>
          <a:endParaRPr lang="de-DE"/>
        </a:p>
      </dgm:t>
    </dgm:pt>
    <dgm:pt modelId="{CF6E53CD-602E-4012-99D8-9039CEC0EA77}" type="pres">
      <dgm:prSet presAssocID="{7F23DAB6-5A54-4CD5-A12E-41993C59D67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2DF0616-2FF9-4296-80D1-F80EC759818B}" type="pres">
      <dgm:prSet presAssocID="{322E2A44-A39C-4F01-AF1E-BC3C641E859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C8A9BDE-D193-4CF2-AF7B-E55BC83A9D6A}" type="pres">
      <dgm:prSet presAssocID="{B542F3F3-A2B7-4C48-ABFA-5C41445FA289}" presName="sibTrans" presStyleCnt="0"/>
      <dgm:spPr/>
      <dgm:t>
        <a:bodyPr/>
        <a:lstStyle/>
        <a:p>
          <a:endParaRPr lang="de-DE"/>
        </a:p>
      </dgm:t>
    </dgm:pt>
    <dgm:pt modelId="{249A4899-6494-49FD-AE83-1FC43569A674}" type="pres">
      <dgm:prSet presAssocID="{3A361F40-3BFA-4366-8895-18B064F7D9E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6F169E-C304-4A64-A394-18DEADC50D2C}" type="pres">
      <dgm:prSet presAssocID="{851F0F90-15D4-49B6-8DFA-58B3EE37F1D2}" presName="sibTrans" presStyleCnt="0"/>
      <dgm:spPr/>
      <dgm:t>
        <a:bodyPr/>
        <a:lstStyle/>
        <a:p>
          <a:endParaRPr lang="de-DE"/>
        </a:p>
      </dgm:t>
    </dgm:pt>
    <dgm:pt modelId="{E42D5699-3196-4DB9-AA25-1AAC6B0D0285}" type="pres">
      <dgm:prSet presAssocID="{1346F60D-8501-4E2A-8B7F-8840863BD9D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141046-7B5B-4BD6-BDDB-2634C4B6ADDF}" type="pres">
      <dgm:prSet presAssocID="{85CD73EE-65F3-4CDB-B041-9CEC0D17074E}" presName="sibTrans" presStyleCnt="0"/>
      <dgm:spPr/>
      <dgm:t>
        <a:bodyPr/>
        <a:lstStyle/>
        <a:p>
          <a:endParaRPr lang="de-DE"/>
        </a:p>
      </dgm:t>
    </dgm:pt>
    <dgm:pt modelId="{01A05A78-D926-450C-A07F-22C3F415C391}" type="pres">
      <dgm:prSet presAssocID="{D8AFC292-70D5-4907-8250-7AD389F58A4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355E7FF-26B7-4FA2-B513-0C0483563401}" srcId="{7F23DAB6-5A54-4CD5-A12E-41993C59D67E}" destId="{1346F60D-8501-4E2A-8B7F-8840863BD9D5}" srcOrd="2" destOrd="0" parTransId="{D38B9A4A-C441-4279-AB57-D5DF78BF04BE}" sibTransId="{85CD73EE-65F3-4CDB-B041-9CEC0D17074E}"/>
    <dgm:cxn modelId="{23BAD496-883E-44A9-9CE7-DD7FA4FF4788}" type="presOf" srcId="{D8AFC292-70D5-4907-8250-7AD389F58A4C}" destId="{01A05A78-D926-450C-A07F-22C3F415C391}" srcOrd="0" destOrd="0" presId="urn:microsoft.com/office/officeart/2005/8/layout/default#1"/>
    <dgm:cxn modelId="{589C4A32-D373-49AA-AA31-130E689F35CD}" srcId="{7F23DAB6-5A54-4CD5-A12E-41993C59D67E}" destId="{D8AFC292-70D5-4907-8250-7AD389F58A4C}" srcOrd="3" destOrd="0" parTransId="{D3B6727D-1F8F-46E1-96BF-DD5C5C148A17}" sibTransId="{C4666A53-BD1D-4949-A996-4BC12C13D3D4}"/>
    <dgm:cxn modelId="{5BB9324F-8598-4012-944E-07385E270FB2}" srcId="{7F23DAB6-5A54-4CD5-A12E-41993C59D67E}" destId="{322E2A44-A39C-4F01-AF1E-BC3C641E859E}" srcOrd="0" destOrd="0" parTransId="{1B35F3E2-7804-4831-A51D-71E072D56294}" sibTransId="{B542F3F3-A2B7-4C48-ABFA-5C41445FA289}"/>
    <dgm:cxn modelId="{FD641F1C-AB73-4082-9026-D22C57256A36}" type="presOf" srcId="{7F23DAB6-5A54-4CD5-A12E-41993C59D67E}" destId="{CF6E53CD-602E-4012-99D8-9039CEC0EA77}" srcOrd="0" destOrd="0" presId="urn:microsoft.com/office/officeart/2005/8/layout/default#1"/>
    <dgm:cxn modelId="{CDD0E595-A8B7-48EA-8A56-78B6C34DCA54}" type="presOf" srcId="{322E2A44-A39C-4F01-AF1E-BC3C641E859E}" destId="{52DF0616-2FF9-4296-80D1-F80EC759818B}" srcOrd="0" destOrd="0" presId="urn:microsoft.com/office/officeart/2005/8/layout/default#1"/>
    <dgm:cxn modelId="{413F0BDA-F8FA-4516-AE58-0E015F8C4588}" type="presOf" srcId="{1346F60D-8501-4E2A-8B7F-8840863BD9D5}" destId="{E42D5699-3196-4DB9-AA25-1AAC6B0D0285}" srcOrd="0" destOrd="0" presId="urn:microsoft.com/office/officeart/2005/8/layout/default#1"/>
    <dgm:cxn modelId="{E5BF7A94-8FAD-42CE-97B6-2A1FEAB93379}" type="presOf" srcId="{3A361F40-3BFA-4366-8895-18B064F7D9E1}" destId="{249A4899-6494-49FD-AE83-1FC43569A674}" srcOrd="0" destOrd="0" presId="urn:microsoft.com/office/officeart/2005/8/layout/default#1"/>
    <dgm:cxn modelId="{280712B6-E6BE-4546-B561-7194BCCD7AC8}" srcId="{7F23DAB6-5A54-4CD5-A12E-41993C59D67E}" destId="{3A361F40-3BFA-4366-8895-18B064F7D9E1}" srcOrd="1" destOrd="0" parTransId="{D06363B3-5523-4C48-96D6-ADCD28CFC170}" sibTransId="{851F0F90-15D4-49B6-8DFA-58B3EE37F1D2}"/>
    <dgm:cxn modelId="{EFBC70E5-51F5-4226-92F8-A4CC34B7DCE4}" type="presParOf" srcId="{CF6E53CD-602E-4012-99D8-9039CEC0EA77}" destId="{52DF0616-2FF9-4296-80D1-F80EC759818B}" srcOrd="0" destOrd="0" presId="urn:microsoft.com/office/officeart/2005/8/layout/default#1"/>
    <dgm:cxn modelId="{C4C9DE7C-9393-42B0-975D-DEADC4FE67A2}" type="presParOf" srcId="{CF6E53CD-602E-4012-99D8-9039CEC0EA77}" destId="{9C8A9BDE-D193-4CF2-AF7B-E55BC83A9D6A}" srcOrd="1" destOrd="0" presId="urn:microsoft.com/office/officeart/2005/8/layout/default#1"/>
    <dgm:cxn modelId="{22B215D1-BB05-4787-AC4A-975A5977E4CE}" type="presParOf" srcId="{CF6E53CD-602E-4012-99D8-9039CEC0EA77}" destId="{249A4899-6494-49FD-AE83-1FC43569A674}" srcOrd="2" destOrd="0" presId="urn:microsoft.com/office/officeart/2005/8/layout/default#1"/>
    <dgm:cxn modelId="{EE63F925-5F2E-4C8B-9F2D-2C682BFB6EBE}" type="presParOf" srcId="{CF6E53CD-602E-4012-99D8-9039CEC0EA77}" destId="{646F169E-C304-4A64-A394-18DEADC50D2C}" srcOrd="3" destOrd="0" presId="urn:microsoft.com/office/officeart/2005/8/layout/default#1"/>
    <dgm:cxn modelId="{2846A2A4-E1A3-40BF-8C2F-D7C29F9E4BA7}" type="presParOf" srcId="{CF6E53CD-602E-4012-99D8-9039CEC0EA77}" destId="{E42D5699-3196-4DB9-AA25-1AAC6B0D0285}" srcOrd="4" destOrd="0" presId="urn:microsoft.com/office/officeart/2005/8/layout/default#1"/>
    <dgm:cxn modelId="{DD0DEE3D-105C-442F-AA37-1B933ECE70FD}" type="presParOf" srcId="{CF6E53CD-602E-4012-99D8-9039CEC0EA77}" destId="{1F141046-7B5B-4BD6-BDDB-2634C4B6ADDF}" srcOrd="5" destOrd="0" presId="urn:microsoft.com/office/officeart/2005/8/layout/default#1"/>
    <dgm:cxn modelId="{95B008F8-E820-4E2A-AE7F-51CF729B7E1C}" type="presParOf" srcId="{CF6E53CD-602E-4012-99D8-9039CEC0EA77}" destId="{01A05A78-D926-450C-A07F-22C3F415C391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B02D57-69BA-47F9-B4FD-C10FACA62C27}" type="doc">
      <dgm:prSet loTypeId="urn:microsoft.com/office/officeart/2005/8/layout/vList4#1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de-DE"/>
        </a:p>
      </dgm:t>
    </dgm:pt>
    <dgm:pt modelId="{3B842EDE-B25A-4518-A2F5-95D8A5D2C0BB}">
      <dgm:prSet phldrT="[Text]" custT="1"/>
      <dgm:spPr>
        <a:solidFill>
          <a:srgbClr val="187218"/>
        </a:solidFill>
      </dgm:spPr>
      <dgm:t>
        <a:bodyPr/>
        <a:lstStyle/>
        <a:p>
          <a:r>
            <a:rPr lang="de-DE" sz="2000" b="1" smtClean="0"/>
            <a:t>Testgetriebene Entwicklung: TDD</a:t>
          </a:r>
          <a:endParaRPr lang="de-DE" sz="2000" b="1" dirty="0"/>
        </a:p>
      </dgm:t>
    </dgm:pt>
    <dgm:pt modelId="{CF657187-E67B-4A6E-8D73-5156BB51AABD}" type="parTrans" cxnId="{3F8367A8-DEC8-4693-849F-5E4DCE231AA8}">
      <dgm:prSet/>
      <dgm:spPr/>
      <dgm:t>
        <a:bodyPr/>
        <a:lstStyle/>
        <a:p>
          <a:endParaRPr lang="de-DE"/>
        </a:p>
      </dgm:t>
    </dgm:pt>
    <dgm:pt modelId="{2010E2F4-4BD6-42BC-A0CE-F8DC9392BBD4}" type="sibTrans" cxnId="{3F8367A8-DEC8-4693-849F-5E4DCE231AA8}">
      <dgm:prSet/>
      <dgm:spPr/>
      <dgm:t>
        <a:bodyPr/>
        <a:lstStyle/>
        <a:p>
          <a:endParaRPr lang="de-DE"/>
        </a:p>
      </dgm:t>
    </dgm:pt>
    <dgm:pt modelId="{F274B153-F2DB-4A9B-B20E-BE7FCD407887}">
      <dgm:prSet phldrT="[Text]"/>
      <dgm:spPr>
        <a:solidFill>
          <a:srgbClr val="187218"/>
        </a:solidFill>
      </dgm:spPr>
      <dgm:t>
        <a:bodyPr/>
        <a:lstStyle/>
        <a:p>
          <a:r>
            <a:rPr lang="de-DE" sz="2000" dirty="0" smtClean="0"/>
            <a:t>Testentwicklung vor dem eigentlich zu entwickelnden Code</a:t>
          </a:r>
          <a:endParaRPr lang="de-DE" sz="2000" dirty="0"/>
        </a:p>
      </dgm:t>
    </dgm:pt>
    <dgm:pt modelId="{6B861E5F-D985-46F3-BCDC-A04FC1F7EE26}" type="parTrans" cxnId="{9D583A20-F648-4851-89AE-6E65AEB8CC3D}">
      <dgm:prSet/>
      <dgm:spPr/>
      <dgm:t>
        <a:bodyPr/>
        <a:lstStyle/>
        <a:p>
          <a:endParaRPr lang="de-DE"/>
        </a:p>
      </dgm:t>
    </dgm:pt>
    <dgm:pt modelId="{E5917BCD-3B77-4E8F-9F08-7C69E58D43D6}" type="sibTrans" cxnId="{9D583A20-F648-4851-89AE-6E65AEB8CC3D}">
      <dgm:prSet/>
      <dgm:spPr/>
      <dgm:t>
        <a:bodyPr/>
        <a:lstStyle/>
        <a:p>
          <a:endParaRPr lang="de-DE"/>
        </a:p>
      </dgm:t>
    </dgm:pt>
    <dgm:pt modelId="{B4922A6D-945A-41C5-B6B4-059085E4919C}">
      <dgm:prSet phldrT="[Text]"/>
      <dgm:spPr>
        <a:solidFill>
          <a:srgbClr val="187218"/>
        </a:solidFill>
      </dgm:spPr>
      <dgm:t>
        <a:bodyPr/>
        <a:lstStyle/>
        <a:p>
          <a:r>
            <a:rPr lang="de-DE" sz="2000" dirty="0" smtClean="0"/>
            <a:t>Test schreiben, Code schreiben, </a:t>
          </a:r>
          <a:r>
            <a:rPr lang="de-DE" sz="2000" dirty="0" err="1" smtClean="0"/>
            <a:t>Refactoring</a:t>
          </a:r>
          <a:endParaRPr lang="de-DE" sz="2000" dirty="0"/>
        </a:p>
      </dgm:t>
    </dgm:pt>
    <dgm:pt modelId="{2B418F7C-4C97-4C23-A48E-207B6EB8E683}" type="parTrans" cxnId="{98DF5705-E624-4103-B0E7-BB4C700A5085}">
      <dgm:prSet/>
      <dgm:spPr/>
      <dgm:t>
        <a:bodyPr/>
        <a:lstStyle/>
        <a:p>
          <a:endParaRPr lang="de-DE"/>
        </a:p>
      </dgm:t>
    </dgm:pt>
    <dgm:pt modelId="{74DF31B2-0FAA-490C-9CB9-DD258E4B3ACF}" type="sibTrans" cxnId="{98DF5705-E624-4103-B0E7-BB4C700A5085}">
      <dgm:prSet/>
      <dgm:spPr/>
      <dgm:t>
        <a:bodyPr/>
        <a:lstStyle/>
        <a:p>
          <a:endParaRPr lang="de-DE"/>
        </a:p>
      </dgm:t>
    </dgm:pt>
    <dgm:pt modelId="{A10F726A-03C8-4646-A22B-A341E4E27E25}">
      <dgm:prSet phldrT="[Text]" custT="1"/>
      <dgm:spPr>
        <a:solidFill>
          <a:srgbClr val="187218"/>
        </a:solidFill>
      </dgm:spPr>
      <dgm:t>
        <a:bodyPr/>
        <a:lstStyle/>
        <a:p>
          <a:endParaRPr lang="de-DE" sz="1000" b="1" smtClean="0"/>
        </a:p>
        <a:p>
          <a:r>
            <a:rPr lang="de-DE" sz="2000" b="1" smtClean="0"/>
            <a:t>Kurz </a:t>
          </a:r>
          <a:r>
            <a:rPr lang="de-DE" sz="2000" b="1" dirty="0" smtClean="0"/>
            <a:t>nach oder </a:t>
          </a:r>
          <a:r>
            <a:rPr lang="de-DE" sz="2000" b="1" smtClean="0"/>
            <a:t>mit jeweiligem Source Code Element</a:t>
          </a:r>
          <a:endParaRPr lang="de-DE" sz="2000" b="1" dirty="0"/>
        </a:p>
      </dgm:t>
    </dgm:pt>
    <dgm:pt modelId="{E4A4752E-C53C-45B8-8F0A-68D3A50E07E1}" type="parTrans" cxnId="{F4458A96-7661-4419-AA4A-396AC4227998}">
      <dgm:prSet/>
      <dgm:spPr/>
      <dgm:t>
        <a:bodyPr/>
        <a:lstStyle/>
        <a:p>
          <a:endParaRPr lang="de-DE"/>
        </a:p>
      </dgm:t>
    </dgm:pt>
    <dgm:pt modelId="{3E3B6B8E-C6F3-4A6E-8651-D8AD73A69967}" type="sibTrans" cxnId="{F4458A96-7661-4419-AA4A-396AC4227998}">
      <dgm:prSet/>
      <dgm:spPr/>
      <dgm:t>
        <a:bodyPr/>
        <a:lstStyle/>
        <a:p>
          <a:endParaRPr lang="de-DE"/>
        </a:p>
      </dgm:t>
    </dgm:pt>
    <dgm:pt modelId="{C07CEE87-FF1A-4C82-A872-2BB0E1E5E58A}">
      <dgm:prSet phldrT="[Text]"/>
      <dgm:spPr>
        <a:solidFill>
          <a:srgbClr val="187218"/>
        </a:solidFill>
      </dgm:spPr>
      <dgm:t>
        <a:bodyPr/>
        <a:lstStyle/>
        <a:p>
          <a:r>
            <a:rPr lang="de-DE" sz="2000" dirty="0" smtClean="0"/>
            <a:t>Wenn die Anforderungen klar sind</a:t>
          </a:r>
          <a:endParaRPr lang="de-DE" sz="2000" dirty="0"/>
        </a:p>
      </dgm:t>
    </dgm:pt>
    <dgm:pt modelId="{7F439B0D-541C-4307-9862-28BD5DB253DA}" type="parTrans" cxnId="{E138118C-827E-4B9A-8E55-7C8069EFFFE4}">
      <dgm:prSet/>
      <dgm:spPr/>
      <dgm:t>
        <a:bodyPr/>
        <a:lstStyle/>
        <a:p>
          <a:endParaRPr lang="de-DE"/>
        </a:p>
      </dgm:t>
    </dgm:pt>
    <dgm:pt modelId="{4306032F-AEE3-45F3-9CBA-3987C0D2B2E2}" type="sibTrans" cxnId="{E138118C-827E-4B9A-8E55-7C8069EFFFE4}">
      <dgm:prSet/>
      <dgm:spPr/>
      <dgm:t>
        <a:bodyPr/>
        <a:lstStyle/>
        <a:p>
          <a:endParaRPr lang="de-DE"/>
        </a:p>
      </dgm:t>
    </dgm:pt>
    <dgm:pt modelId="{0B3B0014-B41C-4C13-B0F6-0DBCA33B3BAC}">
      <dgm:prSet phldrT="[Text]" custT="1"/>
      <dgm:spPr>
        <a:solidFill>
          <a:srgbClr val="C00000"/>
        </a:solidFill>
      </dgm:spPr>
      <dgm:t>
        <a:bodyPr/>
        <a:lstStyle/>
        <a:p>
          <a:endParaRPr lang="de-DE" sz="1000" b="1" smtClean="0"/>
        </a:p>
        <a:p>
          <a:r>
            <a:rPr lang="de-DE" sz="2000" b="1" smtClean="0"/>
            <a:t>Niemals </a:t>
          </a:r>
          <a:r>
            <a:rPr lang="de-DE" sz="2000" b="1" dirty="0" smtClean="0"/>
            <a:t>nur </a:t>
          </a:r>
          <a:r>
            <a:rPr lang="de-DE" sz="2000" b="1" smtClean="0"/>
            <a:t>als "Testphase</a:t>
          </a:r>
          <a:r>
            <a:rPr lang="de-DE" sz="2000" b="1" dirty="0" smtClean="0"/>
            <a:t>“ am Ende des Projekts</a:t>
          </a:r>
          <a:endParaRPr lang="de-DE" sz="2000" b="1" dirty="0"/>
        </a:p>
      </dgm:t>
    </dgm:pt>
    <dgm:pt modelId="{E0E3C7D4-0722-4B05-8852-F8D9557F797C}" type="parTrans" cxnId="{6DF707DE-BD8A-445C-94BF-83CBAADB81E7}">
      <dgm:prSet/>
      <dgm:spPr/>
      <dgm:t>
        <a:bodyPr/>
        <a:lstStyle/>
        <a:p>
          <a:endParaRPr lang="de-DE"/>
        </a:p>
      </dgm:t>
    </dgm:pt>
    <dgm:pt modelId="{0A471E64-906F-4E6A-AD93-93BDAA4C5BF0}" type="sibTrans" cxnId="{6DF707DE-BD8A-445C-94BF-83CBAADB81E7}">
      <dgm:prSet/>
      <dgm:spPr/>
      <dgm:t>
        <a:bodyPr/>
        <a:lstStyle/>
        <a:p>
          <a:endParaRPr lang="de-DE"/>
        </a:p>
      </dgm:t>
    </dgm:pt>
    <dgm:pt modelId="{D4C23056-A81A-4C4F-B0C3-9ED12E744EA8}">
      <dgm:prSet phldrT="[Text]"/>
      <dgm:spPr>
        <a:solidFill>
          <a:srgbClr val="C00000"/>
        </a:solidFill>
      </dgm:spPr>
      <dgm:t>
        <a:bodyPr/>
        <a:lstStyle/>
        <a:p>
          <a:r>
            <a:rPr lang="de-DE" sz="2000" dirty="0" smtClean="0"/>
            <a:t>Überraschungen, hohes </a:t>
          </a:r>
          <a:r>
            <a:rPr lang="de-DE" sz="2000" dirty="0" err="1" smtClean="0"/>
            <a:t>incident</a:t>
          </a:r>
          <a:r>
            <a:rPr lang="de-DE" sz="2000" dirty="0" smtClean="0"/>
            <a:t>-Aufkommen </a:t>
          </a:r>
          <a:endParaRPr lang="de-DE" sz="2000" dirty="0"/>
        </a:p>
      </dgm:t>
    </dgm:pt>
    <dgm:pt modelId="{F652D9E6-E8F5-48FB-AD61-7773D946D5E8}" type="parTrans" cxnId="{F795F701-95AF-4331-B06F-884B06C9B1F5}">
      <dgm:prSet/>
      <dgm:spPr/>
      <dgm:t>
        <a:bodyPr/>
        <a:lstStyle/>
        <a:p>
          <a:endParaRPr lang="de-DE"/>
        </a:p>
      </dgm:t>
    </dgm:pt>
    <dgm:pt modelId="{7A2DA8CC-9B9A-4F0A-9EA4-C7DC6F338BF4}" type="sibTrans" cxnId="{F795F701-95AF-4331-B06F-884B06C9B1F5}">
      <dgm:prSet/>
      <dgm:spPr/>
      <dgm:t>
        <a:bodyPr/>
        <a:lstStyle/>
        <a:p>
          <a:endParaRPr lang="de-DE"/>
        </a:p>
      </dgm:t>
    </dgm:pt>
    <dgm:pt modelId="{38965BD6-5D5E-4F71-8868-F55A88D44BDE}">
      <dgm:prSet phldrT="[Text]"/>
      <dgm:spPr>
        <a:solidFill>
          <a:srgbClr val="C00000"/>
        </a:solidFill>
      </dgm:spPr>
      <dgm:t>
        <a:bodyPr/>
        <a:lstStyle/>
        <a:p>
          <a:r>
            <a:rPr lang="de-DE" sz="2000" dirty="0" smtClean="0"/>
            <a:t>Keine Zeit, kein Geld zur Behebung</a:t>
          </a:r>
          <a:endParaRPr lang="de-DE" sz="2000" dirty="0"/>
        </a:p>
      </dgm:t>
    </dgm:pt>
    <dgm:pt modelId="{D6687C93-C50B-4AE1-8FC6-798CC94A4FBE}" type="parTrans" cxnId="{059323A4-1326-4F32-9798-BE31929A2C8E}">
      <dgm:prSet/>
      <dgm:spPr/>
      <dgm:t>
        <a:bodyPr/>
        <a:lstStyle/>
        <a:p>
          <a:endParaRPr lang="de-DE"/>
        </a:p>
      </dgm:t>
    </dgm:pt>
    <dgm:pt modelId="{A8EF749A-8805-4BA6-9F3E-08CF720D64F8}" type="sibTrans" cxnId="{059323A4-1326-4F32-9798-BE31929A2C8E}">
      <dgm:prSet/>
      <dgm:spPr/>
      <dgm:t>
        <a:bodyPr/>
        <a:lstStyle/>
        <a:p>
          <a:endParaRPr lang="de-DE"/>
        </a:p>
      </dgm:t>
    </dgm:pt>
    <dgm:pt modelId="{2B5010D9-F04F-4D33-A411-0EB5F272A73B}">
      <dgm:prSet phldrT="[Text]"/>
      <dgm:spPr>
        <a:solidFill>
          <a:srgbClr val="187218"/>
        </a:solidFill>
      </dgm:spPr>
      <dgm:t>
        <a:bodyPr/>
        <a:lstStyle/>
        <a:p>
          <a:r>
            <a:rPr lang="de-DE" sz="2000" dirty="0" smtClean="0"/>
            <a:t>Testabdeckung für später</a:t>
          </a:r>
          <a:endParaRPr lang="de-DE" sz="2000" dirty="0"/>
        </a:p>
      </dgm:t>
    </dgm:pt>
    <dgm:pt modelId="{49764232-A48F-4BD0-A57E-ED21BF5E80F6}" type="parTrans" cxnId="{BD97F8A3-5250-445A-9952-D3DF2E21E10C}">
      <dgm:prSet/>
      <dgm:spPr/>
      <dgm:t>
        <a:bodyPr/>
        <a:lstStyle/>
        <a:p>
          <a:endParaRPr lang="de-DE"/>
        </a:p>
      </dgm:t>
    </dgm:pt>
    <dgm:pt modelId="{6503BB0C-BC1B-4A73-96BF-8CA2D7C166D0}" type="sibTrans" cxnId="{BD97F8A3-5250-445A-9952-D3DF2E21E10C}">
      <dgm:prSet/>
      <dgm:spPr/>
      <dgm:t>
        <a:bodyPr/>
        <a:lstStyle/>
        <a:p>
          <a:endParaRPr lang="de-DE"/>
        </a:p>
      </dgm:t>
    </dgm:pt>
    <dgm:pt modelId="{211F5731-6346-43FF-9F45-C88AFAA9CDCC}" type="pres">
      <dgm:prSet presAssocID="{39B02D57-69BA-47F9-B4FD-C10FACA62C27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B533131-082E-4AEF-B722-72FF43A98F12}" type="pres">
      <dgm:prSet presAssocID="{3B842EDE-B25A-4518-A2F5-95D8A5D2C0BB}" presName="comp" presStyleCnt="0"/>
      <dgm:spPr/>
    </dgm:pt>
    <dgm:pt modelId="{009EA5DA-D4E0-4E36-8C4A-3186922ED59E}" type="pres">
      <dgm:prSet presAssocID="{3B842EDE-B25A-4518-A2F5-95D8A5D2C0BB}" presName="box" presStyleLbl="node1" presStyleIdx="0" presStyleCnt="3"/>
      <dgm:spPr/>
      <dgm:t>
        <a:bodyPr/>
        <a:lstStyle/>
        <a:p>
          <a:endParaRPr lang="de-DE"/>
        </a:p>
      </dgm:t>
    </dgm:pt>
    <dgm:pt modelId="{1112C786-4328-4D5A-9AB0-9148F520FC50}" type="pres">
      <dgm:prSet presAssocID="{3B842EDE-B25A-4518-A2F5-95D8A5D2C0BB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de-DE"/>
        </a:p>
      </dgm:t>
    </dgm:pt>
    <dgm:pt modelId="{BA77EBA1-10D6-4A74-B153-94B09AFB57F7}" type="pres">
      <dgm:prSet presAssocID="{3B842EDE-B25A-4518-A2F5-95D8A5D2C0BB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9FF59F-381E-47AE-9093-A1DAC6519A2D}" type="pres">
      <dgm:prSet presAssocID="{2010E2F4-4BD6-42BC-A0CE-F8DC9392BBD4}" presName="spacer" presStyleCnt="0"/>
      <dgm:spPr/>
    </dgm:pt>
    <dgm:pt modelId="{156ED575-80AC-4E2E-A9DB-DEC651442186}" type="pres">
      <dgm:prSet presAssocID="{A10F726A-03C8-4646-A22B-A341E4E27E25}" presName="comp" presStyleCnt="0"/>
      <dgm:spPr/>
    </dgm:pt>
    <dgm:pt modelId="{4FEB3234-82FD-4056-9CAB-BF35ED587CB6}" type="pres">
      <dgm:prSet presAssocID="{A10F726A-03C8-4646-A22B-A341E4E27E25}" presName="box" presStyleLbl="node1" presStyleIdx="1" presStyleCnt="3" custLinFactNeighborX="-607" custLinFactNeighborY="911"/>
      <dgm:spPr/>
      <dgm:t>
        <a:bodyPr/>
        <a:lstStyle/>
        <a:p>
          <a:endParaRPr lang="de-DE"/>
        </a:p>
      </dgm:t>
    </dgm:pt>
    <dgm:pt modelId="{89798BE2-5EDB-4EB5-9FAA-7156AA40D08A}" type="pres">
      <dgm:prSet presAssocID="{A10F726A-03C8-4646-A22B-A341E4E27E25}" presName="img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3000" b="-13000"/>
          </a:stretch>
        </a:blipFill>
      </dgm:spPr>
    </dgm:pt>
    <dgm:pt modelId="{9DD5D3AB-9082-4B07-B8F1-493291119F61}" type="pres">
      <dgm:prSet presAssocID="{A10F726A-03C8-4646-A22B-A341E4E27E2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AFB0BD-C03E-4F97-BB07-1705C252B551}" type="pres">
      <dgm:prSet presAssocID="{3E3B6B8E-C6F3-4A6E-8651-D8AD73A69967}" presName="spacer" presStyleCnt="0"/>
      <dgm:spPr/>
    </dgm:pt>
    <dgm:pt modelId="{CDF816B7-CD8D-4757-ADFA-D9CCAB6976BF}" type="pres">
      <dgm:prSet presAssocID="{0B3B0014-B41C-4C13-B0F6-0DBCA33B3BAC}" presName="comp" presStyleCnt="0"/>
      <dgm:spPr/>
    </dgm:pt>
    <dgm:pt modelId="{FF92010C-81B6-4384-A2B1-E0E83C61E54C}" type="pres">
      <dgm:prSet presAssocID="{0B3B0014-B41C-4C13-B0F6-0DBCA33B3BAC}" presName="box" presStyleLbl="node1" presStyleIdx="2" presStyleCnt="3" custLinFactNeighborX="-607" custLinFactNeighborY="1843"/>
      <dgm:spPr/>
      <dgm:t>
        <a:bodyPr/>
        <a:lstStyle/>
        <a:p>
          <a:endParaRPr lang="de-DE"/>
        </a:p>
      </dgm:t>
    </dgm:pt>
    <dgm:pt modelId="{5EF76C64-2F26-4AD3-8389-0DC468B0AFCA}" type="pres">
      <dgm:prSet presAssocID="{0B3B0014-B41C-4C13-B0F6-0DBCA33B3BAC}" presName="img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1000" r="-11000"/>
          </a:stretch>
        </a:blipFill>
      </dgm:spPr>
    </dgm:pt>
    <dgm:pt modelId="{128B4134-8F9B-4427-BDF8-9CE17D9AE0BC}" type="pres">
      <dgm:prSet presAssocID="{0B3B0014-B41C-4C13-B0F6-0DBCA33B3BA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4560868-C2A7-499F-9946-E85881BEFEC3}" type="presOf" srcId="{3B842EDE-B25A-4518-A2F5-95D8A5D2C0BB}" destId="{BA77EBA1-10D6-4A74-B153-94B09AFB57F7}" srcOrd="1" destOrd="0" presId="urn:microsoft.com/office/officeart/2005/8/layout/vList4#1"/>
    <dgm:cxn modelId="{059323A4-1326-4F32-9798-BE31929A2C8E}" srcId="{0B3B0014-B41C-4C13-B0F6-0DBCA33B3BAC}" destId="{38965BD6-5D5E-4F71-8868-F55A88D44BDE}" srcOrd="1" destOrd="0" parTransId="{D6687C93-C50B-4AE1-8FC6-798CC94A4FBE}" sibTransId="{A8EF749A-8805-4BA6-9F3E-08CF720D64F8}"/>
    <dgm:cxn modelId="{49CA70BA-1002-4184-9E62-4CEF93F4B700}" type="presOf" srcId="{38965BD6-5D5E-4F71-8868-F55A88D44BDE}" destId="{FF92010C-81B6-4384-A2B1-E0E83C61E54C}" srcOrd="0" destOrd="2" presId="urn:microsoft.com/office/officeart/2005/8/layout/vList4#1"/>
    <dgm:cxn modelId="{4F708DBF-D68E-4C1F-A3FD-4DDC5746DB14}" type="presOf" srcId="{C07CEE87-FF1A-4C82-A872-2BB0E1E5E58A}" destId="{4FEB3234-82FD-4056-9CAB-BF35ED587CB6}" srcOrd="0" destOrd="1" presId="urn:microsoft.com/office/officeart/2005/8/layout/vList4#1"/>
    <dgm:cxn modelId="{D59DCD7B-0DC3-41A6-94E3-7065D769F601}" type="presOf" srcId="{D4C23056-A81A-4C4F-B0C3-9ED12E744EA8}" destId="{128B4134-8F9B-4427-BDF8-9CE17D9AE0BC}" srcOrd="1" destOrd="1" presId="urn:microsoft.com/office/officeart/2005/8/layout/vList4#1"/>
    <dgm:cxn modelId="{F795F701-95AF-4331-B06F-884B06C9B1F5}" srcId="{0B3B0014-B41C-4C13-B0F6-0DBCA33B3BAC}" destId="{D4C23056-A81A-4C4F-B0C3-9ED12E744EA8}" srcOrd="0" destOrd="0" parTransId="{F652D9E6-E8F5-48FB-AD61-7773D946D5E8}" sibTransId="{7A2DA8CC-9B9A-4F0A-9EA4-C7DC6F338BF4}"/>
    <dgm:cxn modelId="{A7DA2582-9E9C-44AF-8449-9ADBDF133B54}" type="presOf" srcId="{D4C23056-A81A-4C4F-B0C3-9ED12E744EA8}" destId="{FF92010C-81B6-4384-A2B1-E0E83C61E54C}" srcOrd="0" destOrd="1" presId="urn:microsoft.com/office/officeart/2005/8/layout/vList4#1"/>
    <dgm:cxn modelId="{6DF707DE-BD8A-445C-94BF-83CBAADB81E7}" srcId="{39B02D57-69BA-47F9-B4FD-C10FACA62C27}" destId="{0B3B0014-B41C-4C13-B0F6-0DBCA33B3BAC}" srcOrd="2" destOrd="0" parTransId="{E0E3C7D4-0722-4B05-8852-F8D9557F797C}" sibTransId="{0A471E64-906F-4E6A-AD93-93BDAA4C5BF0}"/>
    <dgm:cxn modelId="{6E5E0571-B2E2-4064-9567-071367287206}" type="presOf" srcId="{38965BD6-5D5E-4F71-8868-F55A88D44BDE}" destId="{128B4134-8F9B-4427-BDF8-9CE17D9AE0BC}" srcOrd="1" destOrd="2" presId="urn:microsoft.com/office/officeart/2005/8/layout/vList4#1"/>
    <dgm:cxn modelId="{73EABA83-6CEF-4518-846F-22ECD70034C3}" type="presOf" srcId="{F274B153-F2DB-4A9B-B20E-BE7FCD407887}" destId="{BA77EBA1-10D6-4A74-B153-94B09AFB57F7}" srcOrd="1" destOrd="1" presId="urn:microsoft.com/office/officeart/2005/8/layout/vList4#1"/>
    <dgm:cxn modelId="{3F8367A8-DEC8-4693-849F-5E4DCE231AA8}" srcId="{39B02D57-69BA-47F9-B4FD-C10FACA62C27}" destId="{3B842EDE-B25A-4518-A2F5-95D8A5D2C0BB}" srcOrd="0" destOrd="0" parTransId="{CF657187-E67B-4A6E-8D73-5156BB51AABD}" sibTransId="{2010E2F4-4BD6-42BC-A0CE-F8DC9392BBD4}"/>
    <dgm:cxn modelId="{C62847AD-5983-424D-8C53-16D55464C916}" type="presOf" srcId="{A10F726A-03C8-4646-A22B-A341E4E27E25}" destId="{9DD5D3AB-9082-4B07-B8F1-493291119F61}" srcOrd="1" destOrd="0" presId="urn:microsoft.com/office/officeart/2005/8/layout/vList4#1"/>
    <dgm:cxn modelId="{563ED2DE-FF99-4E2D-B511-5CD19C0595D0}" type="presOf" srcId="{0B3B0014-B41C-4C13-B0F6-0DBCA33B3BAC}" destId="{128B4134-8F9B-4427-BDF8-9CE17D9AE0BC}" srcOrd="1" destOrd="0" presId="urn:microsoft.com/office/officeart/2005/8/layout/vList4#1"/>
    <dgm:cxn modelId="{61582B12-7398-4E1F-AA93-B233D69D020C}" type="presOf" srcId="{2B5010D9-F04F-4D33-A411-0EB5F272A73B}" destId="{9DD5D3AB-9082-4B07-B8F1-493291119F61}" srcOrd="1" destOrd="2" presId="urn:microsoft.com/office/officeart/2005/8/layout/vList4#1"/>
    <dgm:cxn modelId="{4D395EDE-53C9-4E0A-B926-0AB52FDBD5BB}" type="presOf" srcId="{B4922A6D-945A-41C5-B6B4-059085E4919C}" destId="{BA77EBA1-10D6-4A74-B153-94B09AFB57F7}" srcOrd="1" destOrd="2" presId="urn:microsoft.com/office/officeart/2005/8/layout/vList4#1"/>
    <dgm:cxn modelId="{3337F4C8-7C89-4D2C-A29A-914F9CB07FC1}" type="presOf" srcId="{C07CEE87-FF1A-4C82-A872-2BB0E1E5E58A}" destId="{9DD5D3AB-9082-4B07-B8F1-493291119F61}" srcOrd="1" destOrd="1" presId="urn:microsoft.com/office/officeart/2005/8/layout/vList4#1"/>
    <dgm:cxn modelId="{BD97F8A3-5250-445A-9952-D3DF2E21E10C}" srcId="{A10F726A-03C8-4646-A22B-A341E4E27E25}" destId="{2B5010D9-F04F-4D33-A411-0EB5F272A73B}" srcOrd="1" destOrd="0" parTransId="{49764232-A48F-4BD0-A57E-ED21BF5E80F6}" sibTransId="{6503BB0C-BC1B-4A73-96BF-8CA2D7C166D0}"/>
    <dgm:cxn modelId="{98DF5705-E624-4103-B0E7-BB4C700A5085}" srcId="{3B842EDE-B25A-4518-A2F5-95D8A5D2C0BB}" destId="{B4922A6D-945A-41C5-B6B4-059085E4919C}" srcOrd="1" destOrd="0" parTransId="{2B418F7C-4C97-4C23-A48E-207B6EB8E683}" sibTransId="{74DF31B2-0FAA-490C-9CB9-DD258E4B3ACF}"/>
    <dgm:cxn modelId="{9080D1AE-0F2F-423C-BFD7-EB64706A96FB}" type="presOf" srcId="{A10F726A-03C8-4646-A22B-A341E4E27E25}" destId="{4FEB3234-82FD-4056-9CAB-BF35ED587CB6}" srcOrd="0" destOrd="0" presId="urn:microsoft.com/office/officeart/2005/8/layout/vList4#1"/>
    <dgm:cxn modelId="{D39A0FCF-25E9-4127-BEB0-219E46983CDE}" type="presOf" srcId="{39B02D57-69BA-47F9-B4FD-C10FACA62C27}" destId="{211F5731-6346-43FF-9F45-C88AFAA9CDCC}" srcOrd="0" destOrd="0" presId="urn:microsoft.com/office/officeart/2005/8/layout/vList4#1"/>
    <dgm:cxn modelId="{043C88E7-848F-4EA7-92F2-133128AC69D9}" type="presOf" srcId="{3B842EDE-B25A-4518-A2F5-95D8A5D2C0BB}" destId="{009EA5DA-D4E0-4E36-8C4A-3186922ED59E}" srcOrd="0" destOrd="0" presId="urn:microsoft.com/office/officeart/2005/8/layout/vList4#1"/>
    <dgm:cxn modelId="{752A8A51-72AD-4844-AB61-6B8A65333932}" type="presOf" srcId="{2B5010D9-F04F-4D33-A411-0EB5F272A73B}" destId="{4FEB3234-82FD-4056-9CAB-BF35ED587CB6}" srcOrd="0" destOrd="2" presId="urn:microsoft.com/office/officeart/2005/8/layout/vList4#1"/>
    <dgm:cxn modelId="{76A6A302-4F6F-4E84-967A-216F578F2553}" type="presOf" srcId="{B4922A6D-945A-41C5-B6B4-059085E4919C}" destId="{009EA5DA-D4E0-4E36-8C4A-3186922ED59E}" srcOrd="0" destOrd="2" presId="urn:microsoft.com/office/officeart/2005/8/layout/vList4#1"/>
    <dgm:cxn modelId="{A9D69F7E-DC65-425F-97CE-1CFF0E64F1E1}" type="presOf" srcId="{0B3B0014-B41C-4C13-B0F6-0DBCA33B3BAC}" destId="{FF92010C-81B6-4384-A2B1-E0E83C61E54C}" srcOrd="0" destOrd="0" presId="urn:microsoft.com/office/officeart/2005/8/layout/vList4#1"/>
    <dgm:cxn modelId="{EFCECFE5-ED77-4236-82A0-B9315246CD78}" type="presOf" srcId="{F274B153-F2DB-4A9B-B20E-BE7FCD407887}" destId="{009EA5DA-D4E0-4E36-8C4A-3186922ED59E}" srcOrd="0" destOrd="1" presId="urn:microsoft.com/office/officeart/2005/8/layout/vList4#1"/>
    <dgm:cxn modelId="{9D583A20-F648-4851-89AE-6E65AEB8CC3D}" srcId="{3B842EDE-B25A-4518-A2F5-95D8A5D2C0BB}" destId="{F274B153-F2DB-4A9B-B20E-BE7FCD407887}" srcOrd="0" destOrd="0" parTransId="{6B861E5F-D985-46F3-BCDC-A04FC1F7EE26}" sibTransId="{E5917BCD-3B77-4E8F-9F08-7C69E58D43D6}"/>
    <dgm:cxn modelId="{F4458A96-7661-4419-AA4A-396AC4227998}" srcId="{39B02D57-69BA-47F9-B4FD-C10FACA62C27}" destId="{A10F726A-03C8-4646-A22B-A341E4E27E25}" srcOrd="1" destOrd="0" parTransId="{E4A4752E-C53C-45B8-8F0A-68D3A50E07E1}" sibTransId="{3E3B6B8E-C6F3-4A6E-8651-D8AD73A69967}"/>
    <dgm:cxn modelId="{E138118C-827E-4B9A-8E55-7C8069EFFFE4}" srcId="{A10F726A-03C8-4646-A22B-A341E4E27E25}" destId="{C07CEE87-FF1A-4C82-A872-2BB0E1E5E58A}" srcOrd="0" destOrd="0" parTransId="{7F439B0D-541C-4307-9862-28BD5DB253DA}" sibTransId="{4306032F-AEE3-45F3-9CBA-3987C0D2B2E2}"/>
    <dgm:cxn modelId="{B6F22BCA-523A-44E1-B849-9E359446046D}" type="presParOf" srcId="{211F5731-6346-43FF-9F45-C88AFAA9CDCC}" destId="{3B533131-082E-4AEF-B722-72FF43A98F12}" srcOrd="0" destOrd="0" presId="urn:microsoft.com/office/officeart/2005/8/layout/vList4#1"/>
    <dgm:cxn modelId="{FDF378FA-FCB5-450D-B73A-4F554DD455DE}" type="presParOf" srcId="{3B533131-082E-4AEF-B722-72FF43A98F12}" destId="{009EA5DA-D4E0-4E36-8C4A-3186922ED59E}" srcOrd="0" destOrd="0" presId="urn:microsoft.com/office/officeart/2005/8/layout/vList4#1"/>
    <dgm:cxn modelId="{127D3B29-7AFF-4A0A-9582-FEBCACDBDA98}" type="presParOf" srcId="{3B533131-082E-4AEF-B722-72FF43A98F12}" destId="{1112C786-4328-4D5A-9AB0-9148F520FC50}" srcOrd="1" destOrd="0" presId="urn:microsoft.com/office/officeart/2005/8/layout/vList4#1"/>
    <dgm:cxn modelId="{F804CADB-9040-4CB1-80A4-5870E9AFB7CA}" type="presParOf" srcId="{3B533131-082E-4AEF-B722-72FF43A98F12}" destId="{BA77EBA1-10D6-4A74-B153-94B09AFB57F7}" srcOrd="2" destOrd="0" presId="urn:microsoft.com/office/officeart/2005/8/layout/vList4#1"/>
    <dgm:cxn modelId="{1EBC40B4-8BBB-4D77-9983-28EE1BFE52D4}" type="presParOf" srcId="{211F5731-6346-43FF-9F45-C88AFAA9CDCC}" destId="{6F9FF59F-381E-47AE-9093-A1DAC6519A2D}" srcOrd="1" destOrd="0" presId="urn:microsoft.com/office/officeart/2005/8/layout/vList4#1"/>
    <dgm:cxn modelId="{AF3B7703-11CA-4D69-ABB4-6E9818E6DC4D}" type="presParOf" srcId="{211F5731-6346-43FF-9F45-C88AFAA9CDCC}" destId="{156ED575-80AC-4E2E-A9DB-DEC651442186}" srcOrd="2" destOrd="0" presId="urn:microsoft.com/office/officeart/2005/8/layout/vList4#1"/>
    <dgm:cxn modelId="{0AE0A4AB-02EE-4542-B104-D502BA244765}" type="presParOf" srcId="{156ED575-80AC-4E2E-A9DB-DEC651442186}" destId="{4FEB3234-82FD-4056-9CAB-BF35ED587CB6}" srcOrd="0" destOrd="0" presId="urn:microsoft.com/office/officeart/2005/8/layout/vList4#1"/>
    <dgm:cxn modelId="{8ED0DFEE-7E11-4004-93C1-2AE1F60CE017}" type="presParOf" srcId="{156ED575-80AC-4E2E-A9DB-DEC651442186}" destId="{89798BE2-5EDB-4EB5-9FAA-7156AA40D08A}" srcOrd="1" destOrd="0" presId="urn:microsoft.com/office/officeart/2005/8/layout/vList4#1"/>
    <dgm:cxn modelId="{41712D2E-867F-4F85-9BE7-FEEBD9860DDB}" type="presParOf" srcId="{156ED575-80AC-4E2E-A9DB-DEC651442186}" destId="{9DD5D3AB-9082-4B07-B8F1-493291119F61}" srcOrd="2" destOrd="0" presId="urn:microsoft.com/office/officeart/2005/8/layout/vList4#1"/>
    <dgm:cxn modelId="{D55708D1-9E87-42F9-8763-C3CF6E2A4C2F}" type="presParOf" srcId="{211F5731-6346-43FF-9F45-C88AFAA9CDCC}" destId="{EEAFB0BD-C03E-4F97-BB07-1705C252B551}" srcOrd="3" destOrd="0" presId="urn:microsoft.com/office/officeart/2005/8/layout/vList4#1"/>
    <dgm:cxn modelId="{3FE9ECD8-DF46-4367-8288-1EEE4B665CAC}" type="presParOf" srcId="{211F5731-6346-43FF-9F45-C88AFAA9CDCC}" destId="{CDF816B7-CD8D-4757-ADFA-D9CCAB6976BF}" srcOrd="4" destOrd="0" presId="urn:microsoft.com/office/officeart/2005/8/layout/vList4#1"/>
    <dgm:cxn modelId="{335220DE-7329-4492-B025-CA3E5AD67553}" type="presParOf" srcId="{CDF816B7-CD8D-4757-ADFA-D9CCAB6976BF}" destId="{FF92010C-81B6-4384-A2B1-E0E83C61E54C}" srcOrd="0" destOrd="0" presId="urn:microsoft.com/office/officeart/2005/8/layout/vList4#1"/>
    <dgm:cxn modelId="{0B218DCA-1A40-45F7-8892-29F16CFE9015}" type="presParOf" srcId="{CDF816B7-CD8D-4757-ADFA-D9CCAB6976BF}" destId="{5EF76C64-2F26-4AD3-8389-0DC468B0AFCA}" srcOrd="1" destOrd="0" presId="urn:microsoft.com/office/officeart/2005/8/layout/vList4#1"/>
    <dgm:cxn modelId="{090C9821-CF4B-4F3E-84C2-30621A8DC6F3}" type="presParOf" srcId="{CDF816B7-CD8D-4757-ADFA-D9CCAB6976BF}" destId="{128B4134-8F9B-4427-BDF8-9CE17D9AE0BC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27F2B8-5191-4D21-83CC-62F726C39E4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004146F-7DAD-4C26-BF1D-592960F3A375}">
      <dgm:prSet phldrT="[Text]"/>
      <dgm:spPr>
        <a:solidFill>
          <a:srgbClr val="369259"/>
        </a:solidFill>
      </dgm:spPr>
      <dgm:t>
        <a:bodyPr/>
        <a:lstStyle/>
        <a:p>
          <a:r>
            <a:rPr lang="de-DE" dirty="0" smtClean="0"/>
            <a:t>Code schreiben</a:t>
          </a:r>
          <a:endParaRPr lang="de-DE" dirty="0"/>
        </a:p>
      </dgm:t>
    </dgm:pt>
    <dgm:pt modelId="{237DF72B-5DFE-4FC2-A89A-5F7BFFA66C95}" type="parTrans" cxnId="{B3A0B221-4DA6-449F-9E6B-B210885960F9}">
      <dgm:prSet/>
      <dgm:spPr/>
      <dgm:t>
        <a:bodyPr/>
        <a:lstStyle/>
        <a:p>
          <a:endParaRPr lang="de-DE"/>
        </a:p>
      </dgm:t>
    </dgm:pt>
    <dgm:pt modelId="{FB9FB91D-2A17-4AA2-A9EA-792C04F8782C}" type="sibTrans" cxnId="{B3A0B221-4DA6-449F-9E6B-B210885960F9}">
      <dgm:prSet/>
      <dgm:spPr/>
      <dgm:t>
        <a:bodyPr/>
        <a:lstStyle/>
        <a:p>
          <a:endParaRPr lang="de-DE"/>
        </a:p>
      </dgm:t>
    </dgm:pt>
    <dgm:pt modelId="{EF333F61-BF13-455C-A374-C041967FA06D}">
      <dgm:prSet phldrT="[Text]"/>
      <dgm:spPr>
        <a:solidFill>
          <a:srgbClr val="369259"/>
        </a:solidFill>
      </dgm:spPr>
      <dgm:t>
        <a:bodyPr/>
        <a:lstStyle/>
        <a:p>
          <a:r>
            <a:rPr lang="de-DE" dirty="0" err="1" smtClean="0"/>
            <a:t>Refactoring</a:t>
          </a:r>
          <a:endParaRPr lang="de-DE" dirty="0"/>
        </a:p>
      </dgm:t>
    </dgm:pt>
    <dgm:pt modelId="{958D64D2-6671-4355-8697-7859239C2B29}" type="parTrans" cxnId="{85B3427C-7CCB-4604-B017-5EC532E9068A}">
      <dgm:prSet/>
      <dgm:spPr/>
      <dgm:t>
        <a:bodyPr/>
        <a:lstStyle/>
        <a:p>
          <a:endParaRPr lang="de-DE"/>
        </a:p>
      </dgm:t>
    </dgm:pt>
    <dgm:pt modelId="{415F0C14-68F9-4987-90E2-E3C2C1D2FA5E}" type="sibTrans" cxnId="{85B3427C-7CCB-4604-B017-5EC532E9068A}">
      <dgm:prSet/>
      <dgm:spPr/>
      <dgm:t>
        <a:bodyPr/>
        <a:lstStyle/>
        <a:p>
          <a:endParaRPr lang="de-DE"/>
        </a:p>
      </dgm:t>
    </dgm:pt>
    <dgm:pt modelId="{0CFB04AA-CB03-47FA-A6FD-71D0FD11DC82}">
      <dgm:prSet phldrT="[Text]"/>
      <dgm:spPr>
        <a:solidFill>
          <a:srgbClr val="369259"/>
        </a:solidFill>
      </dgm:spPr>
      <dgm:t>
        <a:bodyPr/>
        <a:lstStyle/>
        <a:p>
          <a:r>
            <a:rPr lang="de-DE" dirty="0" smtClean="0"/>
            <a:t>Test Schreiben</a:t>
          </a:r>
          <a:endParaRPr lang="de-DE" dirty="0"/>
        </a:p>
      </dgm:t>
    </dgm:pt>
    <dgm:pt modelId="{921966A4-F80C-4EA7-A055-4A064259CE8D}" type="parTrans" cxnId="{B6B80872-1E5C-4D28-B47A-B9BC8D5E43C4}">
      <dgm:prSet/>
      <dgm:spPr/>
      <dgm:t>
        <a:bodyPr/>
        <a:lstStyle/>
        <a:p>
          <a:endParaRPr lang="de-DE"/>
        </a:p>
      </dgm:t>
    </dgm:pt>
    <dgm:pt modelId="{EE14F4B7-FA0E-44D3-A996-6AA612252C39}" type="sibTrans" cxnId="{B6B80872-1E5C-4D28-B47A-B9BC8D5E43C4}">
      <dgm:prSet/>
      <dgm:spPr/>
      <dgm:t>
        <a:bodyPr/>
        <a:lstStyle/>
        <a:p>
          <a:endParaRPr lang="de-DE"/>
        </a:p>
      </dgm:t>
    </dgm:pt>
    <dgm:pt modelId="{478C0762-274B-4FA3-993E-B84CD744FCF8}" type="pres">
      <dgm:prSet presAssocID="{4E27F2B8-5191-4D21-83CC-62F726C39E4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3A12CED-504B-4C26-BBB2-4D45895C88BC}" type="pres">
      <dgm:prSet presAssocID="{6004146F-7DAD-4C26-BF1D-592960F3A375}" presName="node" presStyleLbl="node1" presStyleIdx="0" presStyleCnt="3" custScaleX="80070" custScaleY="7825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ADA3837-59BA-425B-91B2-4161E65141C5}" type="pres">
      <dgm:prSet presAssocID="{FB9FB91D-2A17-4AA2-A9EA-792C04F8782C}" presName="sibTrans" presStyleLbl="sibTrans2D1" presStyleIdx="0" presStyleCnt="3"/>
      <dgm:spPr/>
      <dgm:t>
        <a:bodyPr/>
        <a:lstStyle/>
        <a:p>
          <a:endParaRPr lang="de-DE"/>
        </a:p>
      </dgm:t>
    </dgm:pt>
    <dgm:pt modelId="{A57B3AF4-5488-40C4-A242-D1E5D89C267A}" type="pres">
      <dgm:prSet presAssocID="{FB9FB91D-2A17-4AA2-A9EA-792C04F8782C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BD30DF67-DD20-40A4-95CD-025A0D0EFD1C}" type="pres">
      <dgm:prSet presAssocID="{EF333F61-BF13-455C-A374-C041967FA06D}" presName="node" presStyleLbl="node1" presStyleIdx="1" presStyleCnt="3" custScaleX="75881" custScaleY="7866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AC5E54D-7CB7-4EC9-93D9-DE1A15ABDBE9}" type="pres">
      <dgm:prSet presAssocID="{415F0C14-68F9-4987-90E2-E3C2C1D2FA5E}" presName="sibTrans" presStyleLbl="sibTrans2D1" presStyleIdx="1" presStyleCnt="3"/>
      <dgm:spPr/>
      <dgm:t>
        <a:bodyPr/>
        <a:lstStyle/>
        <a:p>
          <a:endParaRPr lang="de-DE"/>
        </a:p>
      </dgm:t>
    </dgm:pt>
    <dgm:pt modelId="{EC5A6D73-F9D2-4372-9B2D-17091FE14631}" type="pres">
      <dgm:prSet presAssocID="{415F0C14-68F9-4987-90E2-E3C2C1D2FA5E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99D0B856-7080-4734-8B95-B6E419D2BD6F}" type="pres">
      <dgm:prSet presAssocID="{0CFB04AA-CB03-47FA-A6FD-71D0FD11DC82}" presName="node" presStyleLbl="node1" presStyleIdx="2" presStyleCnt="3" custScaleX="75881" custScaleY="7866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24A9537-03A4-4A11-B595-4F38E5B6F085}" type="pres">
      <dgm:prSet presAssocID="{EE14F4B7-FA0E-44D3-A996-6AA612252C39}" presName="sibTrans" presStyleLbl="sibTrans2D1" presStyleIdx="2" presStyleCnt="3"/>
      <dgm:spPr/>
      <dgm:t>
        <a:bodyPr/>
        <a:lstStyle/>
        <a:p>
          <a:endParaRPr lang="de-DE"/>
        </a:p>
      </dgm:t>
    </dgm:pt>
    <dgm:pt modelId="{2DE819FF-E20C-4EFC-9799-9B571BE8B347}" type="pres">
      <dgm:prSet presAssocID="{EE14F4B7-FA0E-44D3-A996-6AA612252C39}" presName="connectorText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9A7994AE-0C4B-47C5-B88C-7BAA5E1423FB}" type="presOf" srcId="{EE14F4B7-FA0E-44D3-A996-6AA612252C39}" destId="{2DE819FF-E20C-4EFC-9799-9B571BE8B347}" srcOrd="1" destOrd="0" presId="urn:microsoft.com/office/officeart/2005/8/layout/cycle2"/>
    <dgm:cxn modelId="{2DEE13DD-1B3F-44FE-A4C5-DA8DA41E94BF}" type="presOf" srcId="{FB9FB91D-2A17-4AA2-A9EA-792C04F8782C}" destId="{A57B3AF4-5488-40C4-A242-D1E5D89C267A}" srcOrd="1" destOrd="0" presId="urn:microsoft.com/office/officeart/2005/8/layout/cycle2"/>
    <dgm:cxn modelId="{E9B16F13-D99A-45FD-B39F-2568246471BA}" type="presOf" srcId="{EE14F4B7-FA0E-44D3-A996-6AA612252C39}" destId="{124A9537-03A4-4A11-B595-4F38E5B6F085}" srcOrd="0" destOrd="0" presId="urn:microsoft.com/office/officeart/2005/8/layout/cycle2"/>
    <dgm:cxn modelId="{38BD8238-FB46-4D51-9750-B8133305B861}" type="presOf" srcId="{EF333F61-BF13-455C-A374-C041967FA06D}" destId="{BD30DF67-DD20-40A4-95CD-025A0D0EFD1C}" srcOrd="0" destOrd="0" presId="urn:microsoft.com/office/officeart/2005/8/layout/cycle2"/>
    <dgm:cxn modelId="{6AC4AA2A-61D0-42CE-8529-343395BBE6BA}" type="presOf" srcId="{0CFB04AA-CB03-47FA-A6FD-71D0FD11DC82}" destId="{99D0B856-7080-4734-8B95-B6E419D2BD6F}" srcOrd="0" destOrd="0" presId="urn:microsoft.com/office/officeart/2005/8/layout/cycle2"/>
    <dgm:cxn modelId="{85B3427C-7CCB-4604-B017-5EC532E9068A}" srcId="{4E27F2B8-5191-4D21-83CC-62F726C39E41}" destId="{EF333F61-BF13-455C-A374-C041967FA06D}" srcOrd="1" destOrd="0" parTransId="{958D64D2-6671-4355-8697-7859239C2B29}" sibTransId="{415F0C14-68F9-4987-90E2-E3C2C1D2FA5E}"/>
    <dgm:cxn modelId="{C995E579-1F7E-4F53-984C-6F44C322900C}" type="presOf" srcId="{415F0C14-68F9-4987-90E2-E3C2C1D2FA5E}" destId="{EC5A6D73-F9D2-4372-9B2D-17091FE14631}" srcOrd="1" destOrd="0" presId="urn:microsoft.com/office/officeart/2005/8/layout/cycle2"/>
    <dgm:cxn modelId="{B3A0B221-4DA6-449F-9E6B-B210885960F9}" srcId="{4E27F2B8-5191-4D21-83CC-62F726C39E41}" destId="{6004146F-7DAD-4C26-BF1D-592960F3A375}" srcOrd="0" destOrd="0" parTransId="{237DF72B-5DFE-4FC2-A89A-5F7BFFA66C95}" sibTransId="{FB9FB91D-2A17-4AA2-A9EA-792C04F8782C}"/>
    <dgm:cxn modelId="{302EA4DF-3DE7-41EF-9140-44A3FF5C4F36}" type="presOf" srcId="{6004146F-7DAD-4C26-BF1D-592960F3A375}" destId="{A3A12CED-504B-4C26-BBB2-4D45895C88BC}" srcOrd="0" destOrd="0" presId="urn:microsoft.com/office/officeart/2005/8/layout/cycle2"/>
    <dgm:cxn modelId="{B6B80872-1E5C-4D28-B47A-B9BC8D5E43C4}" srcId="{4E27F2B8-5191-4D21-83CC-62F726C39E41}" destId="{0CFB04AA-CB03-47FA-A6FD-71D0FD11DC82}" srcOrd="2" destOrd="0" parTransId="{921966A4-F80C-4EA7-A055-4A064259CE8D}" sibTransId="{EE14F4B7-FA0E-44D3-A996-6AA612252C39}"/>
    <dgm:cxn modelId="{288A7B9B-5B2E-4494-9089-AC7B9C4ACA92}" type="presOf" srcId="{4E27F2B8-5191-4D21-83CC-62F726C39E41}" destId="{478C0762-274B-4FA3-993E-B84CD744FCF8}" srcOrd="0" destOrd="0" presId="urn:microsoft.com/office/officeart/2005/8/layout/cycle2"/>
    <dgm:cxn modelId="{44A282C5-2F41-4055-8008-437346987533}" type="presOf" srcId="{FB9FB91D-2A17-4AA2-A9EA-792C04F8782C}" destId="{9ADA3837-59BA-425B-91B2-4161E65141C5}" srcOrd="0" destOrd="0" presId="urn:microsoft.com/office/officeart/2005/8/layout/cycle2"/>
    <dgm:cxn modelId="{D5519CB0-CA98-48E2-9B5D-E8174FCD319B}" type="presOf" srcId="{415F0C14-68F9-4987-90E2-E3C2C1D2FA5E}" destId="{7AC5E54D-7CB7-4EC9-93D9-DE1A15ABDBE9}" srcOrd="0" destOrd="0" presId="urn:microsoft.com/office/officeart/2005/8/layout/cycle2"/>
    <dgm:cxn modelId="{FCB35F82-0F6E-4EA1-B0EF-C9DE0106B2F0}" type="presParOf" srcId="{478C0762-274B-4FA3-993E-B84CD744FCF8}" destId="{A3A12CED-504B-4C26-BBB2-4D45895C88BC}" srcOrd="0" destOrd="0" presId="urn:microsoft.com/office/officeart/2005/8/layout/cycle2"/>
    <dgm:cxn modelId="{774F7E33-D180-4B11-9BAB-707EEFC0FF10}" type="presParOf" srcId="{478C0762-274B-4FA3-993E-B84CD744FCF8}" destId="{9ADA3837-59BA-425B-91B2-4161E65141C5}" srcOrd="1" destOrd="0" presId="urn:microsoft.com/office/officeart/2005/8/layout/cycle2"/>
    <dgm:cxn modelId="{76958650-42EA-4CA5-86DC-6CE2BBD96840}" type="presParOf" srcId="{9ADA3837-59BA-425B-91B2-4161E65141C5}" destId="{A57B3AF4-5488-40C4-A242-D1E5D89C267A}" srcOrd="0" destOrd="0" presId="urn:microsoft.com/office/officeart/2005/8/layout/cycle2"/>
    <dgm:cxn modelId="{38D96842-9079-498E-BD93-FE1B3FB89A02}" type="presParOf" srcId="{478C0762-274B-4FA3-993E-B84CD744FCF8}" destId="{BD30DF67-DD20-40A4-95CD-025A0D0EFD1C}" srcOrd="2" destOrd="0" presId="urn:microsoft.com/office/officeart/2005/8/layout/cycle2"/>
    <dgm:cxn modelId="{3C465DEF-3CDF-440B-BF86-3A12C0003024}" type="presParOf" srcId="{478C0762-274B-4FA3-993E-B84CD744FCF8}" destId="{7AC5E54D-7CB7-4EC9-93D9-DE1A15ABDBE9}" srcOrd="3" destOrd="0" presId="urn:microsoft.com/office/officeart/2005/8/layout/cycle2"/>
    <dgm:cxn modelId="{79144FF4-2871-4299-9318-3898DADEF3D0}" type="presParOf" srcId="{7AC5E54D-7CB7-4EC9-93D9-DE1A15ABDBE9}" destId="{EC5A6D73-F9D2-4372-9B2D-17091FE14631}" srcOrd="0" destOrd="0" presId="urn:microsoft.com/office/officeart/2005/8/layout/cycle2"/>
    <dgm:cxn modelId="{4D103AF0-20F4-480F-93F7-682EEFC67051}" type="presParOf" srcId="{478C0762-274B-4FA3-993E-B84CD744FCF8}" destId="{99D0B856-7080-4734-8B95-B6E419D2BD6F}" srcOrd="4" destOrd="0" presId="urn:microsoft.com/office/officeart/2005/8/layout/cycle2"/>
    <dgm:cxn modelId="{C998BFB4-5942-4D0E-84D0-BA4EA211603A}" type="presParOf" srcId="{478C0762-274B-4FA3-993E-B84CD744FCF8}" destId="{124A9537-03A4-4A11-B595-4F38E5B6F085}" srcOrd="5" destOrd="0" presId="urn:microsoft.com/office/officeart/2005/8/layout/cycle2"/>
    <dgm:cxn modelId="{CA67A700-0B7A-4159-BB08-88A095D0E0A7}" type="presParOf" srcId="{124A9537-03A4-4A11-B595-4F38E5B6F085}" destId="{2DE819FF-E20C-4EFC-9799-9B571BE8B34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2DF0616-2FF9-4296-80D1-F80EC759818B}">
      <dsp:nvSpPr>
        <dsp:cNvPr id="0" name=""/>
        <dsp:cNvSpPr/>
      </dsp:nvSpPr>
      <dsp:spPr>
        <a:xfrm>
          <a:off x="63487" y="482"/>
          <a:ext cx="3809268" cy="2285560"/>
        </a:xfrm>
        <a:prstGeom prst="rect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2900" kern="1200" smtClean="0"/>
            <a:t>Vermeidung manu-eller Testaufwände, Verringerte Fehleranfälligkeit</a:t>
          </a:r>
          <a:endParaRPr lang="de-DE" sz="2900" kern="1200" dirty="0"/>
        </a:p>
      </dsp:txBody>
      <dsp:txXfrm>
        <a:off x="63487" y="482"/>
        <a:ext cx="3809268" cy="2285560"/>
      </dsp:txXfrm>
    </dsp:sp>
    <dsp:sp modelId="{249A4899-6494-49FD-AE83-1FC43569A674}">
      <dsp:nvSpPr>
        <dsp:cNvPr id="0" name=""/>
        <dsp:cNvSpPr/>
      </dsp:nvSpPr>
      <dsp:spPr>
        <a:xfrm>
          <a:off x="4253682" y="482"/>
          <a:ext cx="3809268" cy="2285560"/>
        </a:xfrm>
        <a:prstGeom prst="rect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2900" kern="1200" dirty="0" smtClean="0"/>
            <a:t>Vertrauen in Quellcode</a:t>
          </a:r>
        </a:p>
      </dsp:txBody>
      <dsp:txXfrm>
        <a:off x="4253682" y="482"/>
        <a:ext cx="3809268" cy="2285560"/>
      </dsp:txXfrm>
    </dsp:sp>
    <dsp:sp modelId="{E42D5699-3196-4DB9-AA25-1AAC6B0D0285}">
      <dsp:nvSpPr>
        <dsp:cNvPr id="0" name=""/>
        <dsp:cNvSpPr/>
      </dsp:nvSpPr>
      <dsp:spPr>
        <a:xfrm>
          <a:off x="63487" y="2666970"/>
          <a:ext cx="3809268" cy="2285560"/>
        </a:xfrm>
        <a:prstGeom prst="rect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2900" kern="1200" smtClean="0"/>
            <a:t>Einfachere Wiederholbarkeit/  Refactoring; Entdeckung unerwün-schter Seiteneffekte</a:t>
          </a:r>
          <a:endParaRPr lang="de-DE" altLang="de-DE" sz="2900" kern="1200" dirty="0" smtClean="0"/>
        </a:p>
      </dsp:txBody>
      <dsp:txXfrm>
        <a:off x="63487" y="2666970"/>
        <a:ext cx="3809268" cy="2285560"/>
      </dsp:txXfrm>
    </dsp:sp>
    <dsp:sp modelId="{01A05A78-D926-450C-A07F-22C3F415C391}">
      <dsp:nvSpPr>
        <dsp:cNvPr id="0" name=""/>
        <dsp:cNvSpPr/>
      </dsp:nvSpPr>
      <dsp:spPr>
        <a:xfrm>
          <a:off x="4253682" y="2666970"/>
          <a:ext cx="3809268" cy="2285560"/>
        </a:xfrm>
        <a:prstGeom prst="rect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2900" kern="1200" smtClean="0"/>
            <a:t>Einsparung von Zeit, Nerven, Kosten </a:t>
          </a:r>
          <a:endParaRPr lang="de-DE" altLang="de-DE" sz="2900" kern="1200" dirty="0" smtClean="0"/>
        </a:p>
      </dsp:txBody>
      <dsp:txXfrm>
        <a:off x="4253682" y="2666970"/>
        <a:ext cx="3809268" cy="228556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09EA5DA-D4E0-4E36-8C4A-3186922ED59E}">
      <dsp:nvSpPr>
        <dsp:cNvPr id="0" name=""/>
        <dsp:cNvSpPr/>
      </dsp:nvSpPr>
      <dsp:spPr>
        <a:xfrm>
          <a:off x="0" y="0"/>
          <a:ext cx="8516937" cy="1614789"/>
        </a:xfrm>
        <a:prstGeom prst="roundRect">
          <a:avLst>
            <a:gd name="adj" fmla="val 10000"/>
          </a:avLst>
        </a:prstGeom>
        <a:solidFill>
          <a:srgbClr val="1872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smtClean="0"/>
            <a:t>Testgetriebene Entwicklung: TDD</a:t>
          </a:r>
          <a:endParaRPr lang="de-DE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Testentwicklung vor dem eigentlich zu entwickelnden Code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Test schreiben, Code schreiben, </a:t>
          </a:r>
          <a:r>
            <a:rPr lang="de-DE" sz="2000" kern="1200" dirty="0" err="1" smtClean="0"/>
            <a:t>Refactoring</a:t>
          </a:r>
          <a:endParaRPr lang="de-DE" sz="2000" kern="1200" dirty="0"/>
        </a:p>
      </dsp:txBody>
      <dsp:txXfrm>
        <a:off x="1864866" y="0"/>
        <a:ext cx="6652070" cy="1614789"/>
      </dsp:txXfrm>
    </dsp:sp>
    <dsp:sp modelId="{1112C786-4328-4D5A-9AB0-9148F520FC50}">
      <dsp:nvSpPr>
        <dsp:cNvPr id="0" name=""/>
        <dsp:cNvSpPr/>
      </dsp:nvSpPr>
      <dsp:spPr>
        <a:xfrm>
          <a:off x="161478" y="161479"/>
          <a:ext cx="1703387" cy="12918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7000" r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B3234-82FD-4056-9CAB-BF35ED587CB6}">
      <dsp:nvSpPr>
        <dsp:cNvPr id="0" name=""/>
        <dsp:cNvSpPr/>
      </dsp:nvSpPr>
      <dsp:spPr>
        <a:xfrm>
          <a:off x="0" y="1790979"/>
          <a:ext cx="8516937" cy="1614789"/>
        </a:xfrm>
        <a:prstGeom prst="roundRect">
          <a:avLst>
            <a:gd name="adj" fmla="val 10000"/>
          </a:avLst>
        </a:prstGeom>
        <a:solidFill>
          <a:srgbClr val="18721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kern="120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smtClean="0"/>
            <a:t>Kurz </a:t>
          </a:r>
          <a:r>
            <a:rPr lang="de-DE" sz="2000" b="1" kern="1200" dirty="0" smtClean="0"/>
            <a:t>nach oder </a:t>
          </a:r>
          <a:r>
            <a:rPr lang="de-DE" sz="2000" b="1" kern="1200" smtClean="0"/>
            <a:t>mit jeweiligem Source Code Element</a:t>
          </a:r>
          <a:endParaRPr lang="de-DE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Wenn die Anforderungen klar sind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Testabdeckung für später</a:t>
          </a:r>
          <a:endParaRPr lang="de-DE" sz="2000" kern="1200" dirty="0"/>
        </a:p>
      </dsp:txBody>
      <dsp:txXfrm>
        <a:off x="1864866" y="1790979"/>
        <a:ext cx="6652070" cy="1614789"/>
      </dsp:txXfrm>
    </dsp:sp>
    <dsp:sp modelId="{89798BE2-5EDB-4EB5-9FAA-7156AA40D08A}">
      <dsp:nvSpPr>
        <dsp:cNvPr id="0" name=""/>
        <dsp:cNvSpPr/>
      </dsp:nvSpPr>
      <dsp:spPr>
        <a:xfrm>
          <a:off x="161478" y="1937747"/>
          <a:ext cx="1703387" cy="12918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2010C-81B6-4384-A2B1-E0E83C61E54C}">
      <dsp:nvSpPr>
        <dsp:cNvPr id="0" name=""/>
        <dsp:cNvSpPr/>
      </dsp:nvSpPr>
      <dsp:spPr>
        <a:xfrm>
          <a:off x="0" y="3552537"/>
          <a:ext cx="8516937" cy="1614789"/>
        </a:xfrm>
        <a:prstGeom prst="roundRect">
          <a:avLst>
            <a:gd name="adj" fmla="val 10000"/>
          </a:avLst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b="1" kern="120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b="1" kern="1200" smtClean="0"/>
            <a:t>Niemals </a:t>
          </a:r>
          <a:r>
            <a:rPr lang="de-DE" sz="2000" b="1" kern="1200" dirty="0" smtClean="0"/>
            <a:t>nur </a:t>
          </a:r>
          <a:r>
            <a:rPr lang="de-DE" sz="2000" b="1" kern="1200" smtClean="0"/>
            <a:t>als "Testphase</a:t>
          </a:r>
          <a:r>
            <a:rPr lang="de-DE" sz="2000" b="1" kern="1200" dirty="0" smtClean="0"/>
            <a:t>“ am Ende des Projekts</a:t>
          </a:r>
          <a:endParaRPr lang="de-DE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Überraschungen, hohes </a:t>
          </a:r>
          <a:r>
            <a:rPr lang="de-DE" sz="2000" kern="1200" dirty="0" err="1" smtClean="0"/>
            <a:t>incident</a:t>
          </a:r>
          <a:r>
            <a:rPr lang="de-DE" sz="2000" kern="1200" dirty="0" smtClean="0"/>
            <a:t>-Aufkommen 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Keine Zeit, kein Geld zur Behebung</a:t>
          </a:r>
          <a:endParaRPr lang="de-DE" sz="2000" kern="1200" dirty="0"/>
        </a:p>
      </dsp:txBody>
      <dsp:txXfrm>
        <a:off x="1864866" y="3552537"/>
        <a:ext cx="6652070" cy="1614789"/>
      </dsp:txXfrm>
    </dsp:sp>
    <dsp:sp modelId="{5EF76C64-2F26-4AD3-8389-0DC468B0AFCA}">
      <dsp:nvSpPr>
        <dsp:cNvPr id="0" name=""/>
        <dsp:cNvSpPr/>
      </dsp:nvSpPr>
      <dsp:spPr>
        <a:xfrm>
          <a:off x="161478" y="3714017"/>
          <a:ext cx="1703387" cy="12918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 l="-11000" r="-1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A12CED-504B-4C26-BBB2-4D45895C88BC}">
      <dsp:nvSpPr>
        <dsp:cNvPr id="0" name=""/>
        <dsp:cNvSpPr/>
      </dsp:nvSpPr>
      <dsp:spPr>
        <a:xfrm>
          <a:off x="3460880" y="380355"/>
          <a:ext cx="1878029" cy="1835505"/>
        </a:xfrm>
        <a:prstGeom prst="ellipse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Code schreiben</a:t>
          </a:r>
          <a:endParaRPr lang="de-DE" sz="1800" kern="1200" dirty="0"/>
        </a:p>
      </dsp:txBody>
      <dsp:txXfrm>
        <a:off x="3460880" y="380355"/>
        <a:ext cx="1878029" cy="1835505"/>
      </dsp:txXfrm>
    </dsp:sp>
    <dsp:sp modelId="{9ADA3837-59BA-425B-91B2-4161E65141C5}">
      <dsp:nvSpPr>
        <dsp:cNvPr id="0" name=""/>
        <dsp:cNvSpPr/>
      </dsp:nvSpPr>
      <dsp:spPr>
        <a:xfrm rot="3600000">
          <a:off x="4823329" y="2411560"/>
          <a:ext cx="895867" cy="791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500" kern="1200"/>
        </a:p>
      </dsp:txBody>
      <dsp:txXfrm rot="3600000">
        <a:off x="4823329" y="2411560"/>
        <a:ext cx="895867" cy="791601"/>
      </dsp:txXfrm>
    </dsp:sp>
    <dsp:sp modelId="{BD30DF67-DD20-40A4-95CD-025A0D0EFD1C}">
      <dsp:nvSpPr>
        <dsp:cNvPr id="0" name=""/>
        <dsp:cNvSpPr/>
      </dsp:nvSpPr>
      <dsp:spPr>
        <a:xfrm>
          <a:off x="5273637" y="3430304"/>
          <a:ext cx="1779777" cy="1845005"/>
        </a:xfrm>
        <a:prstGeom prst="ellipse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 smtClean="0"/>
            <a:t>Refactoring</a:t>
          </a:r>
          <a:endParaRPr lang="de-DE" sz="1800" kern="1200" dirty="0"/>
        </a:p>
      </dsp:txBody>
      <dsp:txXfrm>
        <a:off x="5273637" y="3430304"/>
        <a:ext cx="1779777" cy="1845005"/>
      </dsp:txXfrm>
    </dsp:sp>
    <dsp:sp modelId="{7AC5E54D-7CB7-4EC9-93D9-DE1A15ABDBE9}">
      <dsp:nvSpPr>
        <dsp:cNvPr id="0" name=""/>
        <dsp:cNvSpPr/>
      </dsp:nvSpPr>
      <dsp:spPr>
        <a:xfrm rot="10800000">
          <a:off x="3963024" y="3957006"/>
          <a:ext cx="926167" cy="791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500" kern="1200"/>
        </a:p>
      </dsp:txBody>
      <dsp:txXfrm rot="10800000">
        <a:off x="3963024" y="3957006"/>
        <a:ext cx="926167" cy="791601"/>
      </dsp:txXfrm>
    </dsp:sp>
    <dsp:sp modelId="{99D0B856-7080-4734-8B95-B6E419D2BD6F}">
      <dsp:nvSpPr>
        <dsp:cNvPr id="0" name=""/>
        <dsp:cNvSpPr/>
      </dsp:nvSpPr>
      <dsp:spPr>
        <a:xfrm>
          <a:off x="1746375" y="3430304"/>
          <a:ext cx="1779777" cy="1845005"/>
        </a:xfrm>
        <a:prstGeom prst="ellipse">
          <a:avLst/>
        </a:prstGeom>
        <a:solidFill>
          <a:srgbClr val="36925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Test Schreiben</a:t>
          </a:r>
          <a:endParaRPr lang="de-DE" sz="1800" kern="1200" dirty="0"/>
        </a:p>
      </dsp:txBody>
      <dsp:txXfrm>
        <a:off x="1746375" y="3430304"/>
        <a:ext cx="1779777" cy="1845005"/>
      </dsp:txXfrm>
    </dsp:sp>
    <dsp:sp modelId="{124A9537-03A4-4A11-B595-4F38E5B6F085}">
      <dsp:nvSpPr>
        <dsp:cNvPr id="0" name=""/>
        <dsp:cNvSpPr/>
      </dsp:nvSpPr>
      <dsp:spPr>
        <a:xfrm rot="18000000">
          <a:off x="3055239" y="2455476"/>
          <a:ext cx="895867" cy="7916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500" kern="1200"/>
        </a:p>
      </dsp:txBody>
      <dsp:txXfrm rot="18000000">
        <a:off x="3055239" y="2455476"/>
        <a:ext cx="895867" cy="7916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33"/>
            <a:ext cx="2940050" cy="4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33"/>
            <a:ext cx="2940050" cy="4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54771"/>
            <a:ext cx="2940050" cy="4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54771"/>
            <a:ext cx="2940050" cy="4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fld id="{0DA3F348-B711-4568-8C43-1CBFE8E2B0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3152400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33"/>
            <a:ext cx="2940050" cy="4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33"/>
            <a:ext cx="2940050" cy="4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4771"/>
            <a:ext cx="2940050" cy="4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54771"/>
            <a:ext cx="2940050" cy="4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fld id="{1AE7FE2F-4F41-4F6C-BF0D-F880336C9685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42480"/>
            <a:ext cx="4972050" cy="441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 smtClean="0"/>
              <a:t>Klicken Sie, um die Formate des Vorlagentextes zu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30727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8388" y="887413"/>
            <a:ext cx="4648200" cy="3487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="" xmlns:p14="http://schemas.microsoft.com/office/powerpoint/2010/main" val="3912187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572BB0-DC77-4BAC-9105-F910573EF730}" type="slidenum">
              <a:rPr lang="de-DE" altLang="de-DE" smtClean="0">
                <a:latin typeface="Arial" charset="0"/>
              </a:rPr>
              <a:pPr/>
              <a:t>2</a:t>
            </a:fld>
            <a:endParaRPr lang="de-DE" altLang="de-DE" smtClean="0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9638" y="744538"/>
            <a:ext cx="4965700" cy="3725862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1" y="4717059"/>
            <a:ext cx="5426075" cy="4467621"/>
          </a:xfrm>
          <a:noFill/>
          <a:ln/>
        </p:spPr>
        <p:txBody>
          <a:bodyPr/>
          <a:lstStyle/>
          <a:p>
            <a:pPr defTabSz="914400" eaLnBrk="1" hangingPunct="1"/>
            <a:endParaRPr lang="de-DE" altLang="de-DE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303213" y="981075"/>
            <a:ext cx="4140000" cy="5400675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4716016" y="980728"/>
            <a:ext cx="4140000" cy="5400675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6"/>
          <p:cNvSpPr txBox="1">
            <a:spLocks noChangeArrowheads="1"/>
          </p:cNvSpPr>
          <p:nvPr userDrawn="1"/>
        </p:nvSpPr>
        <p:spPr bwMode="auto"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600">
                <a:latin typeface="Arial" charset="0"/>
              </a:rPr>
              <a:t>© Copyright </a:t>
            </a:r>
            <a:r>
              <a:rPr lang="de-DE" sz="600" smtClean="0">
                <a:latin typeface="Arial" charset="0"/>
              </a:rPr>
              <a:t>2015 </a:t>
            </a:r>
            <a:r>
              <a:rPr lang="de-DE" sz="600">
                <a:latin typeface="Arial" charset="0"/>
              </a:rPr>
              <a:t>anderScore GmbH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395288" y="5373688"/>
            <a:ext cx="3600450" cy="2873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2016125" y="6497638"/>
            <a:ext cx="5113338" cy="360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hyperlink" Target="http://www.brockhaus-ag.de/" TargetMode="Externa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7"/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>
              <a:latin typeface="Arial" charset="0"/>
            </a:endParaRPr>
          </a:p>
        </p:txBody>
      </p:sp>
      <p:sp>
        <p:nvSpPr>
          <p:cNvPr id="1027" name="Rectangle 5"/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>
              <a:latin typeface="Arial" charset="0"/>
            </a:endParaRPr>
          </a:p>
        </p:txBody>
      </p:sp>
      <p:sp>
        <p:nvSpPr>
          <p:cNvPr id="1028" name="Rectangle 6"/>
          <p:cNvSpPr>
            <a:spLocks noChangeArrowheads="1"/>
          </p:cNvSpPr>
          <p:nvPr userDrawn="1"/>
        </p:nvSpPr>
        <p:spPr bwMode="auto">
          <a:xfrm>
            <a:off x="4768850" y="6613525"/>
            <a:ext cx="1873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algn="ctr"/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/>
          <a:p>
            <a:pPr algn="r"/>
            <a:fld id="{37183EEE-C9D8-4593-87FC-51CD53DC64AF}" type="slidenum">
              <a:rPr lang="de-DE" sz="1000">
                <a:solidFill>
                  <a:schemeClr val="bg1"/>
                </a:solidFill>
                <a:latin typeface="Arial" charset="0"/>
              </a:rPr>
              <a:pPr algn="r"/>
              <a:t>‹Nr.›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0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Klicken Sie,  um die Formate des Vorlagentextes zu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31" name="Text Box 24"/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defTabSz="762000"/>
            <a:r>
              <a:rPr lang="de-DE" sz="1000">
                <a:solidFill>
                  <a:schemeClr val="bg1"/>
                </a:solidFill>
                <a:latin typeface="Arial" charset="0"/>
              </a:rPr>
              <a:t>anderScore GmbH </a:t>
            </a:r>
            <a:r>
              <a:rPr lang="de-DE" sz="120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/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Max Johenneken 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/ </a:t>
            </a:r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Sibylle Ohm</a:t>
            </a:r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2" name="Text Box 30"/>
          <p:cNvSpPr txBox="1">
            <a:spLocks noChangeArrowheads="1"/>
          </p:cNvSpPr>
          <p:nvPr/>
        </p:nvSpPr>
        <p:spPr bwMode="auto">
          <a:xfrm>
            <a:off x="3786182" y="6457950"/>
            <a:ext cx="3336931" cy="4000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defTabSz="762000"/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           Berufspraxis 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Informatik</a:t>
            </a:r>
          </a:p>
          <a:p>
            <a:pPr algn="l" defTabSz="762000"/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  Testautomatisierung</a:t>
            </a:r>
            <a:r>
              <a:rPr lang="de-DE" sz="1000" baseline="0" smtClean="0">
                <a:solidFill>
                  <a:schemeClr val="bg1"/>
                </a:solidFill>
                <a:latin typeface="Arial" charset="0"/>
              </a:rPr>
              <a:t> </a:t>
            </a:r>
            <a:r>
              <a:rPr lang="de-DE" sz="1000" smtClean="0">
                <a:solidFill>
                  <a:schemeClr val="bg1"/>
                </a:solidFill>
                <a:latin typeface="Arial" charset="0"/>
              </a:rPr>
              <a:t>in </a:t>
            </a:r>
            <a:r>
              <a:rPr lang="de-DE" sz="1000">
                <a:solidFill>
                  <a:schemeClr val="bg1"/>
                </a:solidFill>
                <a:latin typeface="Arial" charset="0"/>
              </a:rPr>
              <a:t>der Praxis </a:t>
            </a:r>
            <a:endParaRPr lang="de-DE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3" name="Rectangle 39">
            <a:hlinkClick r:id="rId4"/>
          </p:cNvPr>
          <p:cNvSpPr>
            <a:spLocks noChangeArrowheads="1"/>
          </p:cNvSpPr>
          <p:nvPr userDrawn="1"/>
        </p:nvSpPr>
        <p:spPr bwMode="auto">
          <a:xfrm>
            <a:off x="3914775" y="3105150"/>
            <a:ext cx="9144000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endParaRPr lang="de-DE">
              <a:latin typeface="Arial" charset="0"/>
            </a:endParaRPr>
          </a:p>
        </p:txBody>
      </p:sp>
      <p:sp>
        <p:nvSpPr>
          <p:cNvPr id="1034" name="Rectangle 40"/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defTabSz="762000"/>
            <a:r>
              <a:rPr lang="de-DE" sz="80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>
                <a:latin typeface="Arial" charset="0"/>
                <a:ea typeface="Times New Roman" pitchFamily="18" charset="0"/>
                <a:cs typeface="Arial" charset="0"/>
              </a:rPr>
              <a:t> </a:t>
            </a:r>
            <a:endParaRPr lang="de-DE">
              <a:latin typeface="Arial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35" name="Rectangle 41"/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defTabSz="762000"/>
            <a:r>
              <a:rPr lang="de-DE" sz="80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>
                <a:latin typeface="Arial" charset="0"/>
                <a:ea typeface="Times New Roman" pitchFamily="18" charset="0"/>
                <a:cs typeface="Arial" charset="0"/>
              </a:rPr>
              <a:t> </a:t>
            </a:r>
            <a:endParaRPr lang="de-DE">
              <a:latin typeface="Arial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36" name="Rectangle 42"/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pPr defTabSz="762000"/>
            <a:r>
              <a:rPr lang="de-DE" sz="80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>
                <a:latin typeface="Arial" charset="0"/>
                <a:ea typeface="Times New Roman" pitchFamily="18" charset="0"/>
                <a:cs typeface="Arial" charset="0"/>
              </a:rPr>
              <a:t> </a:t>
            </a:r>
            <a:endParaRPr lang="de-DE">
              <a:latin typeface="Arial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43" descr="_anderScore-Logo_2773x575_new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9" name="Rectangle 4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5888"/>
            <a:ext cx="5554663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0" fontAlgn="base" hangingPunct="0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 Box 10"/>
          <p:cNvSpPr txBox="1">
            <a:spLocks noChangeArrowheads="1"/>
          </p:cNvSpPr>
          <p:nvPr userDrawn="1"/>
        </p:nvSpPr>
        <p:spPr bwMode="auto">
          <a:xfrm>
            <a:off x="8018463" y="4508500"/>
            <a:ext cx="109998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de-DE" sz="600">
                <a:latin typeface="Arial" charset="0"/>
                <a:cs typeface="Arial" charset="0"/>
              </a:rPr>
              <a:t>©</a:t>
            </a:r>
            <a:r>
              <a:rPr lang="de-DE" sz="600">
                <a:latin typeface="Arial" charset="0"/>
              </a:rPr>
              <a:t> </a:t>
            </a:r>
            <a:r>
              <a:rPr lang="de-DE" sz="600" smtClean="0">
                <a:latin typeface="Arial" charset="0"/>
              </a:rPr>
              <a:t>2016 </a:t>
            </a:r>
            <a:r>
              <a:rPr lang="de-DE" sz="600">
                <a:latin typeface="Arial" charset="0"/>
              </a:rPr>
              <a:t>anderScore GmbH</a:t>
            </a:r>
          </a:p>
        </p:txBody>
      </p:sp>
      <p:sp>
        <p:nvSpPr>
          <p:cNvPr id="2052" name="Rectangle 11"/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>
              <a:latin typeface="Arial" charset="0"/>
            </a:endParaRPr>
          </a:p>
        </p:txBody>
      </p:sp>
      <p:sp>
        <p:nvSpPr>
          <p:cNvPr id="2053" name="Rectangle 12"/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de-DE">
              <a:latin typeface="Arial" charset="0"/>
            </a:endParaRPr>
          </a:p>
        </p:txBody>
      </p:sp>
      <p:pic>
        <p:nvPicPr>
          <p:cNvPr id="2054" name="Picture 1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dn2.hubspot.net/hub/315483/file-2465997356-png/we-are-hiring.png" TargetMode="External"/><Relationship Id="rId2" Type="http://schemas.openxmlformats.org/officeDocument/2006/relationships/hyperlink" Target="http://www.northcape.k12.wi.us/Data/Sites/19/media/icons-buttons/safety-sign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2.bp.blogspot.com/-x7eCiHqqb9U/UD0AoUuPgYI/AAAAAAAACGQ/8BNvNRNaiNE/s320/Good+Luck+WIth+That.jpg" TargetMode="External"/><Relationship Id="rId4" Type="http://schemas.openxmlformats.org/officeDocument/2006/relationships/hyperlink" Target="http://static3.allvatar.com/DATA/008/0542780001227602260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68312" y="2562225"/>
            <a:ext cx="6246827" cy="93821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de-DE" altLang="de-DE" sz="3000" dirty="0" smtClean="0"/>
              <a:t>Testautomatisierung in der Praxis</a:t>
            </a:r>
            <a:br>
              <a:rPr lang="de-DE" altLang="de-DE" sz="3000" dirty="0" smtClean="0"/>
            </a:br>
            <a:r>
              <a:rPr lang="de-DE" altLang="de-DE" sz="2400" dirty="0" smtClean="0"/>
              <a:t>(inkl. Ansätze zu </a:t>
            </a:r>
            <a:r>
              <a:rPr lang="de-DE" altLang="de-DE" sz="2400" dirty="0" err="1" smtClean="0"/>
              <a:t>continuous</a:t>
            </a:r>
            <a:r>
              <a:rPr lang="de-DE" altLang="de-DE" sz="2400" dirty="0" smtClean="0"/>
              <a:t> </a:t>
            </a:r>
            <a:r>
              <a:rPr lang="de-DE" altLang="de-DE" sz="2400" dirty="0" err="1" smtClean="0"/>
              <a:t>integration</a:t>
            </a:r>
            <a:r>
              <a:rPr lang="de-DE" altLang="de-DE" sz="2400" dirty="0" smtClean="0"/>
              <a:t>)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8313" y="4462463"/>
            <a:ext cx="4603750" cy="6223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de-DE" altLang="de-DE" sz="1600" smtClean="0"/>
              <a:t>07.06.16, M.Johenneken, S.Ohm</a:t>
            </a:r>
            <a:endParaRPr lang="de-DE" altLang="de-DE" sz="1600" smtClean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3" y="521982"/>
            <a:ext cx="2000264" cy="1021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754" y="1520816"/>
            <a:ext cx="2746362" cy="33654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6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Campus Gummersbach</a:t>
            </a:r>
            <a:endParaRPr kumimoji="0" lang="de-DE" altLang="de-DE" sz="1600" b="0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303213" y="1000125"/>
            <a:ext cx="6054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8C5A"/>
              </a:buClr>
              <a:defRPr/>
            </a:pPr>
            <a:r>
              <a:rPr lang="de-DE" sz="1600" kern="0" smtClean="0">
                <a:latin typeface="+mn-lt"/>
              </a:rPr>
              <a:t>DFB</a:t>
            </a:r>
            <a:endParaRPr lang="de-DE" sz="1600" kern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  <a:defRPr/>
            </a:pPr>
            <a:r>
              <a:rPr lang="de-DE" sz="1600" kern="0">
                <a:latin typeface="+mn-lt"/>
              </a:rPr>
              <a:t>Anwendungen auf website</a:t>
            </a:r>
          </a:p>
          <a:p>
            <a:pPr marL="342900" indent="-342900"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  <a:defRPr/>
            </a:pPr>
            <a:r>
              <a:rPr lang="de-DE" sz="1600" kern="0">
                <a:latin typeface="+mn-lt"/>
              </a:rPr>
              <a:t>AngularJS</a:t>
            </a:r>
          </a:p>
        </p:txBody>
      </p:sp>
      <p:pic>
        <p:nvPicPr>
          <p:cNvPr id="14340" name="Picture 4" descr="C:\_D_anderScore\_Customers\zSuccessStory\DFB-IBM\dfb-mediastream-compon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2643188"/>
            <a:ext cx="8085138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 descr="C:\_D_anderScore\_Customers\zSuccessStory\DFB-IBM\dfb-wam-component-fin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1388" y="1357313"/>
            <a:ext cx="7988300" cy="361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449263" indent="-449263"/>
            <a:r>
              <a:rPr lang="de-DE" smtClean="0"/>
              <a:t>3. Arbeiten bei anderScore</a:t>
            </a:r>
            <a:br>
              <a:rPr lang="de-DE" smtClean="0"/>
            </a:br>
            <a:r>
              <a:rPr lang="de-DE" smtClean="0"/>
              <a:t>Praxisbeispiele: Projekte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22488" y="3975100"/>
            <a:ext cx="3025775" cy="865188"/>
            <a:chOff x="1337" y="2504"/>
            <a:chExt cx="1906" cy="545"/>
          </a:xfrm>
        </p:grpSpPr>
        <p:sp>
          <p:nvSpPr>
            <p:cNvPr id="9274" name="AutoShape 4"/>
            <p:cNvSpPr>
              <a:spLocks noChangeArrowheads="1"/>
            </p:cNvSpPr>
            <p:nvPr/>
          </p:nvSpPr>
          <p:spPr bwMode="auto">
            <a:xfrm>
              <a:off x="1337" y="2504"/>
              <a:ext cx="953" cy="545"/>
            </a:xfrm>
            <a:prstGeom prst="chevron">
              <a:avLst>
                <a:gd name="adj" fmla="val 18903"/>
              </a:avLst>
            </a:prstGeom>
            <a:solidFill>
              <a:srgbClr val="FFA76B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75" name="AutoShape 5"/>
            <p:cNvSpPr>
              <a:spLocks noChangeArrowheads="1"/>
            </p:cNvSpPr>
            <p:nvPr/>
          </p:nvSpPr>
          <p:spPr bwMode="auto">
            <a:xfrm>
              <a:off x="2154" y="2504"/>
              <a:ext cx="1089" cy="545"/>
            </a:xfrm>
            <a:prstGeom prst="chevron">
              <a:avLst>
                <a:gd name="adj" fmla="val 21601"/>
              </a:avLst>
            </a:prstGeom>
            <a:gradFill rotWithShape="1">
              <a:gsLst>
                <a:gs pos="0">
                  <a:srgbClr val="FFA76B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01382" name="AutoShape 6"/>
          <p:cNvSpPr>
            <a:spLocks noChangeArrowheads="1"/>
          </p:cNvSpPr>
          <p:nvPr/>
        </p:nvSpPr>
        <p:spPr bwMode="auto">
          <a:xfrm>
            <a:off x="3059113" y="2967038"/>
            <a:ext cx="3889375" cy="865187"/>
          </a:xfrm>
          <a:prstGeom prst="chevron">
            <a:avLst>
              <a:gd name="adj" fmla="val 20833"/>
            </a:avLst>
          </a:prstGeom>
          <a:solidFill>
            <a:srgbClr val="FFFF66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3" name="AutoShape 7"/>
          <p:cNvSpPr>
            <a:spLocks noChangeArrowheads="1"/>
          </p:cNvSpPr>
          <p:nvPr/>
        </p:nvSpPr>
        <p:spPr bwMode="auto">
          <a:xfrm>
            <a:off x="3132138" y="2349500"/>
            <a:ext cx="720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4" name="AutoShape 8"/>
          <p:cNvSpPr>
            <a:spLocks noChangeArrowheads="1"/>
          </p:cNvSpPr>
          <p:nvPr/>
        </p:nvSpPr>
        <p:spPr bwMode="auto">
          <a:xfrm flipH="1" flipV="1">
            <a:off x="3132138" y="2536825"/>
            <a:ext cx="72072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5" name="AutoShape 9"/>
          <p:cNvSpPr>
            <a:spLocks noChangeArrowheads="1"/>
          </p:cNvSpPr>
          <p:nvPr/>
        </p:nvSpPr>
        <p:spPr bwMode="auto">
          <a:xfrm>
            <a:off x="4140200" y="2349500"/>
            <a:ext cx="720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6" name="AutoShape 10"/>
          <p:cNvSpPr>
            <a:spLocks noChangeArrowheads="1"/>
          </p:cNvSpPr>
          <p:nvPr/>
        </p:nvSpPr>
        <p:spPr bwMode="auto">
          <a:xfrm flipH="1" flipV="1">
            <a:off x="4140200" y="2536825"/>
            <a:ext cx="72072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7" name="AutoShape 11"/>
          <p:cNvSpPr>
            <a:spLocks noChangeArrowheads="1"/>
          </p:cNvSpPr>
          <p:nvPr/>
        </p:nvSpPr>
        <p:spPr bwMode="auto">
          <a:xfrm>
            <a:off x="5076825" y="2349500"/>
            <a:ext cx="720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8" name="AutoShape 12"/>
          <p:cNvSpPr>
            <a:spLocks noChangeArrowheads="1"/>
          </p:cNvSpPr>
          <p:nvPr/>
        </p:nvSpPr>
        <p:spPr bwMode="auto">
          <a:xfrm flipH="1" flipV="1">
            <a:off x="5076825" y="2536825"/>
            <a:ext cx="72072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89" name="AutoShape 13"/>
          <p:cNvSpPr>
            <a:spLocks noChangeArrowheads="1"/>
          </p:cNvSpPr>
          <p:nvPr/>
        </p:nvSpPr>
        <p:spPr bwMode="auto">
          <a:xfrm>
            <a:off x="6013450" y="2349500"/>
            <a:ext cx="720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90" name="AutoShape 14"/>
          <p:cNvSpPr>
            <a:spLocks noChangeArrowheads="1"/>
          </p:cNvSpPr>
          <p:nvPr/>
        </p:nvSpPr>
        <p:spPr bwMode="auto">
          <a:xfrm flipH="1" flipV="1">
            <a:off x="6013450" y="2536825"/>
            <a:ext cx="720725" cy="71913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840" y="10821"/>
                </a:moveTo>
                <a:cubicBezTo>
                  <a:pt x="17840" y="10814"/>
                  <a:pt x="17841" y="10807"/>
                  <a:pt x="17841" y="10800"/>
                </a:cubicBezTo>
                <a:cubicBezTo>
                  <a:pt x="17841" y="6911"/>
                  <a:pt x="14688" y="3759"/>
                  <a:pt x="10800" y="3759"/>
                </a:cubicBezTo>
                <a:cubicBezTo>
                  <a:pt x="6911" y="3759"/>
                  <a:pt x="3759" y="6911"/>
                  <a:pt x="3759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0811"/>
                  <a:pt x="21599" y="10822"/>
                  <a:pt x="21599" y="10833"/>
                </a:cubicBezTo>
                <a:lnTo>
                  <a:pt x="24299" y="10842"/>
                </a:lnTo>
                <a:lnTo>
                  <a:pt x="19706" y="15407"/>
                </a:lnTo>
                <a:lnTo>
                  <a:pt x="15140" y="10813"/>
                </a:lnTo>
                <a:lnTo>
                  <a:pt x="17840" y="10821"/>
                </a:lnTo>
                <a:close/>
              </a:path>
            </a:pathLst>
          </a:custGeom>
          <a:solidFill>
            <a:srgbClr val="FFCC00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391" name="Rectangle 15"/>
          <p:cNvSpPr>
            <a:spLocks noChangeArrowheads="1"/>
          </p:cNvSpPr>
          <p:nvPr/>
        </p:nvSpPr>
        <p:spPr bwMode="auto">
          <a:xfrm>
            <a:off x="3348038" y="3040063"/>
            <a:ext cx="374491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dirty="0">
                <a:latin typeface="Arial" pitchFamily="34" charset="0"/>
              </a:rPr>
              <a:t>Entwicklung: </a:t>
            </a:r>
            <a:r>
              <a:rPr lang="de-DE" sz="1800" b="1" dirty="0" err="1">
                <a:latin typeface="Arial" pitchFamily="34" charset="0"/>
              </a:rPr>
              <a:t>Doing</a:t>
            </a:r>
            <a:r>
              <a:rPr lang="de-DE" sz="1800" dirty="0">
                <a:latin typeface="Arial" pitchFamily="34" charset="0"/>
              </a:rPr>
              <a:t/>
            </a:r>
            <a:br>
              <a:rPr lang="de-DE" sz="1800" dirty="0">
                <a:latin typeface="Arial" pitchFamily="34" charset="0"/>
              </a:rPr>
            </a:br>
            <a:r>
              <a:rPr lang="de-DE" sz="1800" dirty="0">
                <a:latin typeface="Arial" pitchFamily="34" charset="0"/>
              </a:rPr>
              <a:t>Detaildesign &amp; Umsetzung</a:t>
            </a:r>
          </a:p>
        </p:txBody>
      </p:sp>
      <p:sp>
        <p:nvSpPr>
          <p:cNvPr id="101392" name="Rectangle 16"/>
          <p:cNvSpPr>
            <a:spLocks noChangeArrowheads="1"/>
          </p:cNvSpPr>
          <p:nvPr/>
        </p:nvSpPr>
        <p:spPr bwMode="auto">
          <a:xfrm>
            <a:off x="3781425" y="2535238"/>
            <a:ext cx="20875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solidFill>
                  <a:srgbClr val="987B00"/>
                </a:solidFill>
                <a:latin typeface="Arial" pitchFamily="34" charset="0"/>
              </a:rPr>
              <a:t>agile Cycle-Tests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197100" y="3357563"/>
            <a:ext cx="720725" cy="906462"/>
            <a:chOff x="1384" y="2115"/>
            <a:chExt cx="454" cy="571"/>
          </a:xfrm>
        </p:grpSpPr>
        <p:sp>
          <p:nvSpPr>
            <p:cNvPr id="9272" name="AutoShape 18"/>
            <p:cNvSpPr>
              <a:spLocks noChangeArrowheads="1"/>
            </p:cNvSpPr>
            <p:nvPr/>
          </p:nvSpPr>
          <p:spPr bwMode="auto">
            <a:xfrm>
              <a:off x="1384" y="2115"/>
              <a:ext cx="454" cy="4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0 w 21600"/>
                <a:gd name="T19" fmla="*/ 3140 h 21600"/>
                <a:gd name="T20" fmla="*/ 18460 w 21600"/>
                <a:gd name="T21" fmla="*/ 1846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840" y="10821"/>
                  </a:moveTo>
                  <a:cubicBezTo>
                    <a:pt x="17840" y="10814"/>
                    <a:pt x="17841" y="10807"/>
                    <a:pt x="17841" y="10800"/>
                  </a:cubicBezTo>
                  <a:cubicBezTo>
                    <a:pt x="17841" y="6911"/>
                    <a:pt x="14688" y="3759"/>
                    <a:pt x="10800" y="3759"/>
                  </a:cubicBezTo>
                  <a:cubicBezTo>
                    <a:pt x="6911" y="3759"/>
                    <a:pt x="3759" y="6911"/>
                    <a:pt x="3759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0811"/>
                    <a:pt x="21599" y="10822"/>
                    <a:pt x="21599" y="10833"/>
                  </a:cubicBezTo>
                  <a:lnTo>
                    <a:pt x="24299" y="10842"/>
                  </a:lnTo>
                  <a:lnTo>
                    <a:pt x="19706" y="15407"/>
                  </a:lnTo>
                  <a:lnTo>
                    <a:pt x="15140" y="10813"/>
                  </a:lnTo>
                  <a:lnTo>
                    <a:pt x="17840" y="10821"/>
                  </a:lnTo>
                  <a:close/>
                </a:path>
              </a:pathLst>
            </a:custGeom>
            <a:solidFill>
              <a:srgbClr val="E67C34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73" name="AutoShape 19"/>
            <p:cNvSpPr>
              <a:spLocks noChangeArrowheads="1"/>
            </p:cNvSpPr>
            <p:nvPr/>
          </p:nvSpPr>
          <p:spPr bwMode="auto">
            <a:xfrm flipH="1" flipV="1">
              <a:off x="1384" y="2233"/>
              <a:ext cx="454" cy="45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0 w 21600"/>
                <a:gd name="T19" fmla="*/ 3147 h 21600"/>
                <a:gd name="T20" fmla="*/ 18460 w 21600"/>
                <a:gd name="T21" fmla="*/ 18453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840" y="10821"/>
                  </a:moveTo>
                  <a:cubicBezTo>
                    <a:pt x="17840" y="10814"/>
                    <a:pt x="17841" y="10807"/>
                    <a:pt x="17841" y="10800"/>
                  </a:cubicBezTo>
                  <a:cubicBezTo>
                    <a:pt x="17841" y="6911"/>
                    <a:pt x="14688" y="3759"/>
                    <a:pt x="10800" y="3759"/>
                  </a:cubicBezTo>
                  <a:cubicBezTo>
                    <a:pt x="6911" y="3759"/>
                    <a:pt x="3759" y="6911"/>
                    <a:pt x="3759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0811"/>
                    <a:pt x="21599" y="10822"/>
                    <a:pt x="21599" y="10833"/>
                  </a:cubicBezTo>
                  <a:lnTo>
                    <a:pt x="24299" y="10842"/>
                  </a:lnTo>
                  <a:lnTo>
                    <a:pt x="19706" y="15407"/>
                  </a:lnTo>
                  <a:lnTo>
                    <a:pt x="15140" y="10813"/>
                  </a:lnTo>
                  <a:lnTo>
                    <a:pt x="17840" y="10821"/>
                  </a:lnTo>
                  <a:close/>
                </a:path>
              </a:pathLst>
            </a:custGeom>
            <a:solidFill>
              <a:srgbClr val="E67C34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01396" name="Rectangle 20"/>
          <p:cNvSpPr>
            <a:spLocks noChangeArrowheads="1"/>
          </p:cNvSpPr>
          <p:nvPr/>
        </p:nvSpPr>
        <p:spPr bwMode="auto">
          <a:xfrm>
            <a:off x="1981200" y="3327400"/>
            <a:ext cx="15113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solidFill>
                  <a:srgbClr val="983E00"/>
                </a:solidFill>
                <a:latin typeface="Arial" pitchFamily="34" charset="0"/>
              </a:rPr>
              <a:t>technische</a:t>
            </a:r>
          </a:p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solidFill>
                  <a:srgbClr val="983E00"/>
                </a:solidFill>
                <a:latin typeface="Arial" pitchFamily="34" charset="0"/>
              </a:rPr>
              <a:t>PoC´s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805613" y="2967038"/>
            <a:ext cx="1352550" cy="865187"/>
            <a:chOff x="4287" y="1869"/>
            <a:chExt cx="852" cy="545"/>
          </a:xfrm>
        </p:grpSpPr>
        <p:sp>
          <p:nvSpPr>
            <p:cNvPr id="9270" name="AutoShape 22"/>
            <p:cNvSpPr>
              <a:spLocks noChangeArrowheads="1"/>
            </p:cNvSpPr>
            <p:nvPr/>
          </p:nvSpPr>
          <p:spPr bwMode="auto">
            <a:xfrm>
              <a:off x="4287" y="1869"/>
              <a:ext cx="834" cy="545"/>
            </a:xfrm>
            <a:prstGeom prst="chevron">
              <a:avLst>
                <a:gd name="adj" fmla="val 21098"/>
              </a:avLst>
            </a:prstGeom>
            <a:solidFill>
              <a:srgbClr val="CCFF66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71" name="Rectangle 23"/>
            <p:cNvSpPr>
              <a:spLocks noChangeArrowheads="1"/>
            </p:cNvSpPr>
            <p:nvPr/>
          </p:nvSpPr>
          <p:spPr bwMode="auto">
            <a:xfrm>
              <a:off x="4305" y="1915"/>
              <a:ext cx="834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800">
                  <a:latin typeface="Arial" pitchFamily="34" charset="0"/>
                </a:rPr>
                <a:t>Übergabe-</a:t>
              </a:r>
            </a:p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800" b="1">
                  <a:latin typeface="Arial" pitchFamily="34" charset="0"/>
                </a:rPr>
                <a:t>Tests</a:t>
              </a: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7999413" y="2967038"/>
            <a:ext cx="1144587" cy="865187"/>
            <a:chOff x="5039" y="1869"/>
            <a:chExt cx="721" cy="545"/>
          </a:xfrm>
        </p:grpSpPr>
        <p:sp>
          <p:nvSpPr>
            <p:cNvPr id="9268" name="AutoShape 25"/>
            <p:cNvSpPr>
              <a:spLocks noChangeArrowheads="1"/>
            </p:cNvSpPr>
            <p:nvPr/>
          </p:nvSpPr>
          <p:spPr bwMode="auto">
            <a:xfrm>
              <a:off x="5039" y="1869"/>
              <a:ext cx="608" cy="545"/>
            </a:xfrm>
            <a:prstGeom prst="chevron">
              <a:avLst>
                <a:gd name="adj" fmla="val 19998"/>
              </a:avLst>
            </a:prstGeom>
            <a:solidFill>
              <a:srgbClr val="8DFF8D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69" name="Rectangle 26"/>
            <p:cNvSpPr>
              <a:spLocks noChangeArrowheads="1"/>
            </p:cNvSpPr>
            <p:nvPr/>
          </p:nvSpPr>
          <p:spPr bwMode="auto">
            <a:xfrm>
              <a:off x="5103" y="2005"/>
              <a:ext cx="657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800" b="1">
                  <a:latin typeface="Arial" pitchFamily="34" charset="0"/>
                </a:rPr>
                <a:t>Betrieb</a:t>
              </a:r>
            </a:p>
          </p:txBody>
        </p:sp>
      </p:grpSp>
      <p:sp>
        <p:nvSpPr>
          <p:cNvPr id="101403" name="Rectangle 27"/>
          <p:cNvSpPr>
            <a:spLocks noChangeArrowheads="1"/>
          </p:cNvSpPr>
          <p:nvPr/>
        </p:nvSpPr>
        <p:spPr bwMode="auto">
          <a:xfrm>
            <a:off x="2339975" y="4048125"/>
            <a:ext cx="35274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>
                <a:latin typeface="Arial" pitchFamily="34" charset="0"/>
              </a:rPr>
              <a:t>SW- Konzept/ Architektur: </a:t>
            </a:r>
          </a:p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latin typeface="Arial" pitchFamily="34" charset="0"/>
              </a:rPr>
              <a:t>WIE </a:t>
            </a:r>
            <a:r>
              <a:rPr lang="de-DE" sz="1800">
                <a:latin typeface="Arial" pitchFamily="34" charset="0"/>
              </a:rPr>
              <a:t>ist das grobe Design</a:t>
            </a:r>
          </a:p>
        </p:txBody>
      </p:sp>
      <p:sp>
        <p:nvSpPr>
          <p:cNvPr id="101404" name="AutoShape 28"/>
          <p:cNvSpPr>
            <a:spLocks noChangeArrowheads="1"/>
          </p:cNvSpPr>
          <p:nvPr/>
        </p:nvSpPr>
        <p:spPr bwMode="auto">
          <a:xfrm>
            <a:off x="323850" y="6021388"/>
            <a:ext cx="8569325" cy="215900"/>
          </a:xfrm>
          <a:prstGeom prst="chevron">
            <a:avLst>
              <a:gd name="adj" fmla="val 70562"/>
            </a:avLst>
          </a:prstGeom>
          <a:solidFill>
            <a:schemeClr val="folHlink"/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05" name="Rectangle 29"/>
          <p:cNvSpPr>
            <a:spLocks noChangeArrowheads="1"/>
          </p:cNvSpPr>
          <p:nvPr/>
        </p:nvSpPr>
        <p:spPr bwMode="auto">
          <a:xfrm>
            <a:off x="3419475" y="5949950"/>
            <a:ext cx="29527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 b="1">
                <a:latin typeface="Arial" pitchFamily="34" charset="0"/>
              </a:rPr>
              <a:t>Projektmanagement</a:t>
            </a:r>
          </a:p>
        </p:txBody>
      </p:sp>
      <p:sp>
        <p:nvSpPr>
          <p:cNvPr id="101406" name="Rectangle 30"/>
          <p:cNvSpPr>
            <a:spLocks noChangeArrowheads="1"/>
          </p:cNvSpPr>
          <p:nvPr/>
        </p:nvSpPr>
        <p:spPr bwMode="auto">
          <a:xfrm>
            <a:off x="1619250" y="1341438"/>
            <a:ext cx="12954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PM Retailkonzern</a:t>
            </a:r>
          </a:p>
        </p:txBody>
      </p:sp>
      <p:sp>
        <p:nvSpPr>
          <p:cNvPr id="101407" name="Oval 31"/>
          <p:cNvSpPr>
            <a:spLocks noChangeArrowheads="1"/>
          </p:cNvSpPr>
          <p:nvPr/>
        </p:nvSpPr>
        <p:spPr bwMode="auto">
          <a:xfrm>
            <a:off x="2339975" y="5876925"/>
            <a:ext cx="1008063" cy="431800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08" name="Rectangle 32"/>
          <p:cNvSpPr>
            <a:spLocks noChangeArrowheads="1"/>
          </p:cNvSpPr>
          <p:nvPr/>
        </p:nvSpPr>
        <p:spPr bwMode="auto">
          <a:xfrm>
            <a:off x="2916238" y="1125538"/>
            <a:ext cx="12954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Modellierung &amp; MDA-Konzept IBM</a:t>
            </a:r>
          </a:p>
        </p:txBody>
      </p:sp>
      <p:sp>
        <p:nvSpPr>
          <p:cNvPr id="101409" name="Line 33"/>
          <p:cNvSpPr>
            <a:spLocks noChangeShapeType="1"/>
          </p:cNvSpPr>
          <p:nvPr/>
        </p:nvSpPr>
        <p:spPr bwMode="auto">
          <a:xfrm flipH="1" flipV="1">
            <a:off x="3276600" y="1773238"/>
            <a:ext cx="142875" cy="2160587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1410" name="Oval 34"/>
          <p:cNvSpPr>
            <a:spLocks noChangeArrowheads="1"/>
          </p:cNvSpPr>
          <p:nvPr/>
        </p:nvSpPr>
        <p:spPr bwMode="auto">
          <a:xfrm>
            <a:off x="2916238" y="3932238"/>
            <a:ext cx="1008062" cy="936625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11" name="Rectangle 35"/>
          <p:cNvSpPr>
            <a:spLocks noChangeArrowheads="1"/>
          </p:cNvSpPr>
          <p:nvPr/>
        </p:nvSpPr>
        <p:spPr bwMode="auto">
          <a:xfrm>
            <a:off x="4284663" y="1052513"/>
            <a:ext cx="17272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Entwicklung xmap/ Millionenkredit-schnittstelle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- Bundesbank-</a:t>
            </a:r>
          </a:p>
        </p:txBody>
      </p:sp>
      <p:sp>
        <p:nvSpPr>
          <p:cNvPr id="101412" name="Oval 36"/>
          <p:cNvSpPr>
            <a:spLocks noChangeArrowheads="1"/>
          </p:cNvSpPr>
          <p:nvPr/>
        </p:nvSpPr>
        <p:spPr bwMode="auto">
          <a:xfrm>
            <a:off x="4427538" y="2852738"/>
            <a:ext cx="1152525" cy="1081087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13" name="Line 37"/>
          <p:cNvSpPr>
            <a:spLocks noChangeShapeType="1"/>
          </p:cNvSpPr>
          <p:nvPr/>
        </p:nvSpPr>
        <p:spPr bwMode="auto">
          <a:xfrm flipH="1" flipV="1">
            <a:off x="4859338" y="1989138"/>
            <a:ext cx="73025" cy="8636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1414" name="Rectangle 38"/>
          <p:cNvSpPr>
            <a:spLocks noChangeArrowheads="1"/>
          </p:cNvSpPr>
          <p:nvPr/>
        </p:nvSpPr>
        <p:spPr bwMode="auto">
          <a:xfrm>
            <a:off x="5940425" y="1125538"/>
            <a:ext cx="19446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Test-Mgmt Telco &amp; Carrier &amp; Reseller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- Telefonica- </a:t>
            </a:r>
          </a:p>
        </p:txBody>
      </p:sp>
      <p:sp>
        <p:nvSpPr>
          <p:cNvPr id="101415" name="Oval 39"/>
          <p:cNvSpPr>
            <a:spLocks noChangeArrowheads="1"/>
          </p:cNvSpPr>
          <p:nvPr/>
        </p:nvSpPr>
        <p:spPr bwMode="auto">
          <a:xfrm>
            <a:off x="6891338" y="2852738"/>
            <a:ext cx="1152525" cy="1081087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16" name="Line 40"/>
          <p:cNvSpPr>
            <a:spLocks noChangeShapeType="1"/>
          </p:cNvSpPr>
          <p:nvPr/>
        </p:nvSpPr>
        <p:spPr bwMode="auto">
          <a:xfrm flipH="1" flipV="1">
            <a:off x="7164388" y="1700213"/>
            <a:ext cx="144462" cy="115252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1417" name="Rectangle 41"/>
          <p:cNvSpPr>
            <a:spLocks noChangeArrowheads="1"/>
          </p:cNvSpPr>
          <p:nvPr/>
        </p:nvSpPr>
        <p:spPr bwMode="auto">
          <a:xfrm>
            <a:off x="7451725" y="1844675"/>
            <a:ext cx="172878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ITIL Service Mgmt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Automotive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-Daimler-</a:t>
            </a:r>
          </a:p>
        </p:txBody>
      </p:sp>
      <p:sp>
        <p:nvSpPr>
          <p:cNvPr id="101418" name="Line 42"/>
          <p:cNvSpPr>
            <a:spLocks noChangeShapeType="1"/>
          </p:cNvSpPr>
          <p:nvPr/>
        </p:nvSpPr>
        <p:spPr bwMode="auto">
          <a:xfrm flipH="1" flipV="1">
            <a:off x="8243888" y="2060575"/>
            <a:ext cx="144462" cy="93662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101419" name="Oval 43"/>
          <p:cNvSpPr>
            <a:spLocks noChangeArrowheads="1"/>
          </p:cNvSpPr>
          <p:nvPr/>
        </p:nvSpPr>
        <p:spPr bwMode="auto">
          <a:xfrm>
            <a:off x="8172450" y="2997200"/>
            <a:ext cx="792163" cy="792163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20" name="Rectangle 44"/>
          <p:cNvSpPr>
            <a:spLocks noChangeArrowheads="1"/>
          </p:cNvSpPr>
          <p:nvPr/>
        </p:nvSpPr>
        <p:spPr bwMode="auto">
          <a:xfrm>
            <a:off x="6804025" y="4941888"/>
            <a:ext cx="16192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Anwendung Logistik "DPST" </a:t>
            </a:r>
            <a:br>
              <a:rPr lang="de-DE" sz="1400">
                <a:solidFill>
                  <a:srgbClr val="0000FF"/>
                </a:solidFill>
                <a:latin typeface="Arial" pitchFamily="34" charset="0"/>
              </a:rPr>
            </a:br>
            <a:r>
              <a:rPr lang="de-DE" sz="1400">
                <a:solidFill>
                  <a:srgbClr val="0000FF"/>
                </a:solidFill>
                <a:latin typeface="Arial" pitchFamily="34" charset="0"/>
              </a:rPr>
              <a:t>- DHL -</a:t>
            </a:r>
          </a:p>
        </p:txBody>
      </p:sp>
      <p:sp>
        <p:nvSpPr>
          <p:cNvPr id="101421" name="Line 45"/>
          <p:cNvSpPr>
            <a:spLocks noChangeShapeType="1"/>
          </p:cNvSpPr>
          <p:nvPr/>
        </p:nvSpPr>
        <p:spPr bwMode="auto">
          <a:xfrm flipH="1">
            <a:off x="7681913" y="4738688"/>
            <a:ext cx="1081087" cy="288925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107950" y="4983163"/>
            <a:ext cx="5329238" cy="865187"/>
            <a:chOff x="68" y="3139"/>
            <a:chExt cx="3357" cy="545"/>
          </a:xfrm>
        </p:grpSpPr>
        <p:sp>
          <p:nvSpPr>
            <p:cNvPr id="9266" name="AutoShape 47"/>
            <p:cNvSpPr>
              <a:spLocks noChangeArrowheads="1"/>
            </p:cNvSpPr>
            <p:nvPr/>
          </p:nvSpPr>
          <p:spPr bwMode="auto">
            <a:xfrm>
              <a:off x="68" y="3139"/>
              <a:ext cx="2041" cy="545"/>
            </a:xfrm>
            <a:prstGeom prst="chevron">
              <a:avLst>
                <a:gd name="adj" fmla="val 23389"/>
              </a:avLst>
            </a:prstGeom>
            <a:solidFill>
              <a:srgbClr val="FF9595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67" name="AutoShape 48"/>
            <p:cNvSpPr>
              <a:spLocks noChangeArrowheads="1"/>
            </p:cNvSpPr>
            <p:nvPr/>
          </p:nvSpPr>
          <p:spPr bwMode="auto">
            <a:xfrm>
              <a:off x="1928" y="3139"/>
              <a:ext cx="1497" cy="545"/>
            </a:xfrm>
            <a:prstGeom prst="chevron">
              <a:avLst>
                <a:gd name="adj" fmla="val 17155"/>
              </a:avLst>
            </a:prstGeom>
            <a:gradFill rotWithShape="1">
              <a:gsLst>
                <a:gs pos="0">
                  <a:srgbClr val="FF9595"/>
                </a:gs>
                <a:gs pos="100000">
                  <a:srgbClr val="FFFFFF"/>
                </a:gs>
              </a:gsLst>
              <a:lin ang="0" scaled="1"/>
            </a:gra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180975" y="4335463"/>
            <a:ext cx="1511300" cy="936625"/>
            <a:chOff x="114" y="2731"/>
            <a:chExt cx="952" cy="590"/>
          </a:xfrm>
        </p:grpSpPr>
        <p:sp>
          <p:nvSpPr>
            <p:cNvPr id="9263" name="AutoShape 50"/>
            <p:cNvSpPr>
              <a:spLocks noChangeArrowheads="1"/>
            </p:cNvSpPr>
            <p:nvPr/>
          </p:nvSpPr>
          <p:spPr bwMode="auto">
            <a:xfrm>
              <a:off x="250" y="2750"/>
              <a:ext cx="454" cy="4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0 w 21600"/>
                <a:gd name="T19" fmla="*/ 3140 h 21600"/>
                <a:gd name="T20" fmla="*/ 18460 w 21600"/>
                <a:gd name="T21" fmla="*/ 1846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840" y="10821"/>
                  </a:moveTo>
                  <a:cubicBezTo>
                    <a:pt x="17840" y="10814"/>
                    <a:pt x="17841" y="10807"/>
                    <a:pt x="17841" y="10800"/>
                  </a:cubicBezTo>
                  <a:cubicBezTo>
                    <a:pt x="17841" y="6911"/>
                    <a:pt x="14688" y="3759"/>
                    <a:pt x="10800" y="3759"/>
                  </a:cubicBezTo>
                  <a:cubicBezTo>
                    <a:pt x="6911" y="3759"/>
                    <a:pt x="3759" y="6911"/>
                    <a:pt x="3759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0811"/>
                    <a:pt x="21599" y="10822"/>
                    <a:pt x="21599" y="10833"/>
                  </a:cubicBezTo>
                  <a:lnTo>
                    <a:pt x="24299" y="10842"/>
                  </a:lnTo>
                  <a:lnTo>
                    <a:pt x="19706" y="15407"/>
                  </a:lnTo>
                  <a:lnTo>
                    <a:pt x="15140" y="10813"/>
                  </a:lnTo>
                  <a:lnTo>
                    <a:pt x="17840" y="10821"/>
                  </a:lnTo>
                  <a:close/>
                </a:path>
              </a:pathLst>
            </a:custGeom>
            <a:solidFill>
              <a:srgbClr val="FF6F6F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64" name="AutoShape 51"/>
            <p:cNvSpPr>
              <a:spLocks noChangeArrowheads="1"/>
            </p:cNvSpPr>
            <p:nvPr/>
          </p:nvSpPr>
          <p:spPr bwMode="auto">
            <a:xfrm flipH="1" flipV="1">
              <a:off x="250" y="2868"/>
              <a:ext cx="454" cy="45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40 w 21600"/>
                <a:gd name="T19" fmla="*/ 3147 h 21600"/>
                <a:gd name="T20" fmla="*/ 18460 w 21600"/>
                <a:gd name="T21" fmla="*/ 18453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840" y="10821"/>
                  </a:moveTo>
                  <a:cubicBezTo>
                    <a:pt x="17840" y="10814"/>
                    <a:pt x="17841" y="10807"/>
                    <a:pt x="17841" y="10800"/>
                  </a:cubicBezTo>
                  <a:cubicBezTo>
                    <a:pt x="17841" y="6911"/>
                    <a:pt x="14688" y="3759"/>
                    <a:pt x="10800" y="3759"/>
                  </a:cubicBezTo>
                  <a:cubicBezTo>
                    <a:pt x="6911" y="3759"/>
                    <a:pt x="3759" y="6911"/>
                    <a:pt x="3759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0811"/>
                    <a:pt x="21599" y="10822"/>
                    <a:pt x="21599" y="10833"/>
                  </a:cubicBezTo>
                  <a:lnTo>
                    <a:pt x="24299" y="10842"/>
                  </a:lnTo>
                  <a:lnTo>
                    <a:pt x="19706" y="15407"/>
                  </a:lnTo>
                  <a:lnTo>
                    <a:pt x="15140" y="10813"/>
                  </a:lnTo>
                  <a:lnTo>
                    <a:pt x="17840" y="10821"/>
                  </a:lnTo>
                  <a:close/>
                </a:path>
              </a:pathLst>
            </a:custGeom>
            <a:solidFill>
              <a:srgbClr val="FF6F6F"/>
            </a:solidFill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265" name="Rectangle 52"/>
            <p:cNvSpPr>
              <a:spLocks noChangeArrowheads="1"/>
            </p:cNvSpPr>
            <p:nvPr/>
          </p:nvSpPr>
          <p:spPr bwMode="auto">
            <a:xfrm>
              <a:off x="114" y="2731"/>
              <a:ext cx="952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800" b="1">
                  <a:solidFill>
                    <a:srgbClr val="BC3A30"/>
                  </a:solidFill>
                  <a:latin typeface="Arial" pitchFamily="34" charset="0"/>
                </a:rPr>
                <a:t>visuelle Prototypen</a:t>
              </a:r>
            </a:p>
          </p:txBody>
        </p:sp>
      </p:grp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250825" y="1557338"/>
            <a:ext cx="1873250" cy="4362450"/>
            <a:chOff x="158" y="981"/>
            <a:chExt cx="1180" cy="2748"/>
          </a:xfrm>
        </p:grpSpPr>
        <p:sp>
          <p:nvSpPr>
            <p:cNvPr id="9260" name="Line 54"/>
            <p:cNvSpPr>
              <a:spLocks noChangeShapeType="1"/>
            </p:cNvSpPr>
            <p:nvPr/>
          </p:nvSpPr>
          <p:spPr bwMode="auto">
            <a:xfrm flipH="1" flipV="1">
              <a:off x="703" y="1280"/>
              <a:ext cx="272" cy="1769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9261" name="Rectangle 55"/>
            <p:cNvSpPr>
              <a:spLocks noChangeArrowheads="1"/>
            </p:cNvSpPr>
            <p:nvPr/>
          </p:nvSpPr>
          <p:spPr bwMode="auto">
            <a:xfrm>
              <a:off x="158" y="981"/>
              <a:ext cx="953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>
                <a:spcBef>
                  <a:spcPct val="20000"/>
                </a:spcBef>
                <a:buClr>
                  <a:srgbClr val="008C5A"/>
                </a:buClr>
                <a:buFont typeface="Monotype Sorts" pitchFamily="2" charset="2"/>
                <a:buNone/>
              </a:pPr>
              <a:r>
                <a:rPr lang="de-DE" sz="1400">
                  <a:solidFill>
                    <a:srgbClr val="0000FF"/>
                  </a:solidFill>
                  <a:latin typeface="Arial" pitchFamily="34" charset="0"/>
                </a:rPr>
                <a:t>Anforderungs-Mgmt Behörden - Dataport- </a:t>
              </a:r>
            </a:p>
          </p:txBody>
        </p:sp>
        <p:sp>
          <p:nvSpPr>
            <p:cNvPr id="9262" name="Oval 56"/>
            <p:cNvSpPr>
              <a:spLocks noChangeArrowheads="1"/>
            </p:cNvSpPr>
            <p:nvPr/>
          </p:nvSpPr>
          <p:spPr bwMode="auto">
            <a:xfrm>
              <a:off x="567" y="3049"/>
              <a:ext cx="771" cy="680"/>
            </a:xfrm>
            <a:prstGeom prst="ellips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01433" name="Rectangle 57"/>
          <p:cNvSpPr>
            <a:spLocks noChangeArrowheads="1"/>
          </p:cNvSpPr>
          <p:nvPr/>
        </p:nvSpPr>
        <p:spPr bwMode="auto">
          <a:xfrm>
            <a:off x="323850" y="5056188"/>
            <a:ext cx="3744913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>
              <a:spcBef>
                <a:spcPct val="20000"/>
              </a:spcBef>
              <a:buClr>
                <a:srgbClr val="008C5A"/>
              </a:buClr>
              <a:buFont typeface="Monotype Sorts" pitchFamily="2" charset="2"/>
              <a:buNone/>
            </a:pPr>
            <a:r>
              <a:rPr lang="de-DE" sz="1800">
                <a:latin typeface="Arial" pitchFamily="34" charset="0"/>
              </a:rPr>
              <a:t>Analyse: </a:t>
            </a:r>
            <a:r>
              <a:rPr lang="de-DE" sz="1800" b="1">
                <a:latin typeface="Arial" pitchFamily="34" charset="0"/>
              </a:rPr>
              <a:t>WAS</a:t>
            </a:r>
            <a:r>
              <a:rPr lang="de-DE" sz="1800">
                <a:latin typeface="Arial" pitchFamily="34" charset="0"/>
              </a:rPr>
              <a:t/>
            </a:r>
            <a:br>
              <a:rPr lang="de-DE" sz="1800">
                <a:latin typeface="Arial" pitchFamily="34" charset="0"/>
              </a:rPr>
            </a:br>
            <a:r>
              <a:rPr lang="de-DE" sz="1800">
                <a:latin typeface="Arial" pitchFamily="34" charset="0"/>
              </a:rPr>
              <a:t>ist der fachliche Bedarf</a:t>
            </a:r>
          </a:p>
        </p:txBody>
      </p:sp>
      <p:sp>
        <p:nvSpPr>
          <p:cNvPr id="101434" name="Oval 58"/>
          <p:cNvSpPr>
            <a:spLocks noChangeArrowheads="1"/>
          </p:cNvSpPr>
          <p:nvPr/>
        </p:nvSpPr>
        <p:spPr bwMode="auto">
          <a:xfrm>
            <a:off x="144463" y="2492375"/>
            <a:ext cx="8675687" cy="3889375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1435" name="Line 59"/>
          <p:cNvSpPr>
            <a:spLocks noChangeShapeType="1"/>
          </p:cNvSpPr>
          <p:nvPr/>
        </p:nvSpPr>
        <p:spPr bwMode="auto">
          <a:xfrm flipH="1" flipV="1">
            <a:off x="2268538" y="1844675"/>
            <a:ext cx="358775" cy="40465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/>
          </a:p>
        </p:txBody>
      </p:sp>
      <p:sp>
        <p:nvSpPr>
          <p:cNvPr id="61" name="Titel 1"/>
          <p:cNvSpPr>
            <a:spLocks noGrp="1"/>
          </p:cNvSpPr>
          <p:nvPr>
            <p:ph type="title"/>
          </p:nvPr>
        </p:nvSpPr>
        <p:spPr>
          <a:xfrm>
            <a:off x="500034" y="150795"/>
            <a:ext cx="5829312" cy="706437"/>
          </a:xfrm>
        </p:spPr>
        <p:txBody>
          <a:bodyPr/>
          <a:lstStyle/>
          <a:p>
            <a:pPr marL="361950" indent="-361950"/>
            <a:r>
              <a:rPr lang="de-DE" sz="2600" smtClean="0"/>
              <a:t>3. Arbeiten bei anderScore</a:t>
            </a:r>
            <a:br>
              <a:rPr lang="de-DE" sz="2600" smtClean="0"/>
            </a:br>
            <a:r>
              <a:rPr lang="de-DE" sz="2600" smtClean="0"/>
              <a:t>Praxisbeispiele: Projektabwicklung</a:t>
            </a:r>
            <a:endParaRPr lang="de-DE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0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0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0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 animBg="1"/>
      <p:bldP spid="101383" grpId="0" animBg="1"/>
      <p:bldP spid="101384" grpId="0" animBg="1"/>
      <p:bldP spid="101385" grpId="0" animBg="1"/>
      <p:bldP spid="101386" grpId="0" animBg="1"/>
      <p:bldP spid="101387" grpId="0" animBg="1"/>
      <p:bldP spid="101388" grpId="0" animBg="1"/>
      <p:bldP spid="101389" grpId="0" animBg="1"/>
      <p:bldP spid="101390" grpId="0" animBg="1"/>
      <p:bldP spid="101391" grpId="0"/>
      <p:bldP spid="101392" grpId="0"/>
      <p:bldP spid="101396" grpId="0"/>
      <p:bldP spid="101403" grpId="0"/>
      <p:bldP spid="101404" grpId="0" animBg="1"/>
      <p:bldP spid="101405" grpId="0"/>
      <p:bldP spid="101406" grpId="0"/>
      <p:bldP spid="101407" grpId="0" animBg="1"/>
      <p:bldP spid="101408" grpId="0"/>
      <p:bldP spid="101409" grpId="0" animBg="1"/>
      <p:bldP spid="101410" grpId="0" animBg="1"/>
      <p:bldP spid="101411" grpId="0"/>
      <p:bldP spid="101412" grpId="0" animBg="1"/>
      <p:bldP spid="101413" grpId="0" animBg="1"/>
      <p:bldP spid="101414" grpId="0"/>
      <p:bldP spid="101415" grpId="0" animBg="1"/>
      <p:bldP spid="101416" grpId="0" animBg="1"/>
      <p:bldP spid="101417" grpId="0"/>
      <p:bldP spid="101418" grpId="0" animBg="1"/>
      <p:bldP spid="101419" grpId="0" animBg="1"/>
      <p:bldP spid="101420" grpId="0"/>
      <p:bldP spid="101421" grpId="0" animBg="1"/>
      <p:bldP spid="101433" grpId="0"/>
      <p:bldP spid="101434" grpId="0" animBg="1"/>
      <p:bldP spid="1014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00034" y="150795"/>
            <a:ext cx="5829312" cy="706437"/>
          </a:xfrm>
        </p:spPr>
        <p:txBody>
          <a:bodyPr/>
          <a:lstStyle/>
          <a:p>
            <a:pPr marL="361950" indent="-361950"/>
            <a:r>
              <a:rPr lang="de-DE" sz="2600" smtClean="0"/>
              <a:t>3. Arbeiten bei anderScore</a:t>
            </a:r>
            <a:br>
              <a:rPr lang="de-DE" sz="2600" smtClean="0"/>
            </a:br>
            <a:r>
              <a:rPr lang="de-DE" sz="2600" smtClean="0"/>
              <a:t>Praxisbeispiele: "Qualität"</a:t>
            </a:r>
            <a:endParaRPr lang="de-DE" sz="2600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303213" y="1028721"/>
            <a:ext cx="8516937" cy="5400675"/>
          </a:xfrm>
        </p:spPr>
        <p:txBody>
          <a:bodyPr/>
          <a:lstStyle/>
          <a:p>
            <a:pPr>
              <a:buNone/>
            </a:pPr>
            <a:r>
              <a:rPr lang="de-DE" smtClean="0"/>
              <a:t>Bedeutung von Qualität?</a:t>
            </a:r>
          </a:p>
          <a:p>
            <a:pPr>
              <a:buNone/>
            </a:pPr>
            <a:r>
              <a:rPr lang="de-DE" smtClean="0"/>
              <a:t>Und in der SW-Entwicklung?</a:t>
            </a:r>
          </a:p>
          <a:p>
            <a:pPr>
              <a:buNone/>
            </a:pPr>
            <a:r>
              <a:rPr lang="de-DE" smtClean="0"/>
              <a:t>Umgang mit Change?</a:t>
            </a:r>
          </a:p>
          <a:p>
            <a:pPr>
              <a:buNone/>
            </a:pPr>
            <a:endParaRPr lang="de-DE" smtClean="0"/>
          </a:p>
          <a:p>
            <a:pPr>
              <a:buNone/>
            </a:pPr>
            <a:r>
              <a:rPr lang="de-DE" smtClean="0"/>
              <a:t>"Es tut, was es soll!"</a:t>
            </a:r>
          </a:p>
          <a:p>
            <a:pPr>
              <a:buNone/>
            </a:pPr>
            <a:r>
              <a:rPr lang="de-DE" b="1" smtClean="0">
                <a:solidFill>
                  <a:srgbClr val="008C5A"/>
                </a:solidFill>
              </a:rPr>
              <a:t>Anforderungsmanagement </a:t>
            </a:r>
            <a:r>
              <a:rPr lang="de-DE" b="1" smtClean="0">
                <a:solidFill>
                  <a:srgbClr val="008C5A"/>
                </a:solidFill>
                <a:sym typeface="Wingdings"/>
              </a:rPr>
              <a:t> </a:t>
            </a:r>
            <a:r>
              <a:rPr lang="de-DE" b="1" smtClean="0">
                <a:solidFill>
                  <a:srgbClr val="008C5A"/>
                </a:solidFill>
              </a:rPr>
              <a:t>Testkriterien</a:t>
            </a:r>
            <a:endParaRPr lang="de-DE" b="1">
              <a:solidFill>
                <a:srgbClr val="008C5A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8731" y="1071546"/>
            <a:ext cx="1727781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8" y="3786190"/>
            <a:ext cx="823912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hteck 8"/>
          <p:cNvSpPr/>
          <p:nvPr/>
        </p:nvSpPr>
        <p:spPr>
          <a:xfrm rot="21095302">
            <a:off x="3227380" y="2641405"/>
            <a:ext cx="3916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mtClean="0">
                <a:solidFill>
                  <a:srgbClr val="FF0000"/>
                </a:solidFill>
                <a:latin typeface="+mn-lt"/>
              </a:rPr>
              <a:t>Und wie stelle ich das fest?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100159"/>
            <a:ext cx="8516937" cy="5400675"/>
          </a:xfrm>
        </p:spPr>
        <p:txBody>
          <a:bodyPr/>
          <a:lstStyle/>
          <a:p>
            <a:r>
              <a:rPr lang="de-DE" sz="2000" dirty="0" smtClean="0"/>
              <a:t>Fokus Logistik-Projekt:</a:t>
            </a:r>
            <a:br>
              <a:rPr lang="de-DE" sz="2000" dirty="0" smtClean="0"/>
            </a:br>
            <a:r>
              <a:rPr lang="de-DE" sz="2000" dirty="0" smtClean="0"/>
              <a:t>Einbettung Neuanwendung in bestehende Systemlandschaft mit 52 anzubindenden, bereits existierenden Fremdsystemen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err="1" smtClean="0"/>
              <a:t>JUnits</a:t>
            </a:r>
            <a:endParaRPr lang="de-DE" dirty="0" smtClean="0"/>
          </a:p>
          <a:p>
            <a:pPr lvl="1">
              <a:buFont typeface="Wingdings" pitchFamily="2" charset="2"/>
              <a:buChar char="è"/>
            </a:pPr>
            <a:r>
              <a:rPr lang="de-DE" dirty="0" err="1" smtClean="0"/>
              <a:t>integration-test</a:t>
            </a:r>
            <a:r>
              <a:rPr lang="de-DE" dirty="0" smtClean="0"/>
              <a:t> </a:t>
            </a:r>
            <a:r>
              <a:rPr lang="de-DE" dirty="0" err="1" smtClean="0"/>
              <a:t>mocking</a:t>
            </a:r>
            <a:endParaRPr lang="de-DE" dirty="0" smtClean="0"/>
          </a:p>
          <a:p>
            <a:pPr lvl="1">
              <a:buFont typeface="Wingdings" pitchFamily="2" charset="2"/>
              <a:buChar char="è"/>
            </a:pPr>
            <a:endParaRPr lang="de-DE" dirty="0" smtClean="0"/>
          </a:p>
          <a:p>
            <a:r>
              <a:rPr lang="de-DE" sz="2000" dirty="0" smtClean="0"/>
              <a:t>Fokus Bank-Projekt:</a:t>
            </a:r>
            <a:br>
              <a:rPr lang="de-DE" sz="2000" dirty="0" smtClean="0"/>
            </a:br>
            <a:r>
              <a:rPr lang="de-DE" sz="2000" dirty="0" smtClean="0"/>
              <a:t>Upgrade um mehrere Versionen des genutzten </a:t>
            </a:r>
            <a:r>
              <a:rPr lang="de-DE" sz="2000" dirty="0" err="1" smtClean="0"/>
              <a:t>Javascript</a:t>
            </a:r>
            <a:r>
              <a:rPr lang="de-DE" sz="2000" dirty="0" smtClean="0"/>
              <a:t> Frameworks &amp; Architektur-</a:t>
            </a:r>
            <a:r>
              <a:rPr lang="de-DE" sz="2000" dirty="0" err="1" smtClean="0"/>
              <a:t>refactoring</a:t>
            </a:r>
            <a:endParaRPr lang="de-DE" sz="2000" dirty="0" smtClean="0"/>
          </a:p>
          <a:p>
            <a:pPr lvl="1">
              <a:buFont typeface="Wingdings" pitchFamily="2" charset="2"/>
              <a:buChar char="è"/>
            </a:pPr>
            <a:r>
              <a:rPr lang="de-DE" dirty="0" err="1" smtClean="0"/>
              <a:t>JUnits</a:t>
            </a:r>
            <a:endParaRPr lang="de-DE" dirty="0" smtClean="0"/>
          </a:p>
          <a:p>
            <a:pPr lvl="1">
              <a:buFont typeface="Wingdings" pitchFamily="2" charset="2"/>
              <a:buChar char="è"/>
            </a:pPr>
            <a:r>
              <a:rPr lang="de-DE" smtClean="0"/>
              <a:t>Selenium</a:t>
            </a:r>
            <a:endParaRPr lang="de-DE" dirty="0" smtClean="0"/>
          </a:p>
          <a:p>
            <a:pPr lvl="1">
              <a:buFont typeface="Wingdings" pitchFamily="2" charset="2"/>
              <a:buChar char="è"/>
            </a:pPr>
            <a:r>
              <a:rPr lang="de-DE" dirty="0" err="1" smtClean="0"/>
              <a:t>performance-testing</a:t>
            </a:r>
            <a:endParaRPr lang="de-DE" dirty="0" smtClean="0"/>
          </a:p>
          <a:p>
            <a:pPr>
              <a:buNone/>
            </a:pPr>
            <a:endParaRPr lang="de-DE" sz="2000" dirty="0" smtClean="0"/>
          </a:p>
          <a:p>
            <a:pPr>
              <a:buNone/>
            </a:pPr>
            <a:r>
              <a:rPr lang="de-DE" sz="2000" dirty="0" smtClean="0"/>
              <a:t>Regression möglichst nicht manuell!!! Warum?</a:t>
            </a:r>
          </a:p>
          <a:p>
            <a:endParaRPr lang="de-DE" sz="200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00034" y="150795"/>
            <a:ext cx="5829312" cy="706437"/>
          </a:xfrm>
        </p:spPr>
        <p:txBody>
          <a:bodyPr/>
          <a:lstStyle/>
          <a:p>
            <a:pPr marL="361950" indent="-361950"/>
            <a:r>
              <a:rPr lang="de-DE" sz="2600" dirty="0" smtClean="0"/>
              <a:t>3. Arbeiten bei </a:t>
            </a:r>
            <a:r>
              <a:rPr lang="de-DE" sz="2600" dirty="0" err="1" smtClean="0"/>
              <a:t>anderScore</a:t>
            </a:r>
            <a:r>
              <a:rPr lang="de-DE" sz="2600" dirty="0" smtClean="0"/>
              <a:t/>
            </a:r>
            <a:br>
              <a:rPr lang="de-DE" sz="2600" dirty="0" smtClean="0"/>
            </a:br>
            <a:r>
              <a:rPr lang="de-DE" sz="2600" dirty="0" smtClean="0"/>
              <a:t>Praxisbeispiele: </a:t>
            </a:r>
            <a:r>
              <a:rPr lang="de-DE" sz="2600" dirty="0" err="1" smtClean="0"/>
              <a:t>Testing</a:t>
            </a:r>
            <a:endParaRPr lang="de-DE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40" y="5000636"/>
            <a:ext cx="2133587" cy="129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171597"/>
            <a:ext cx="8516937" cy="4757733"/>
          </a:xfrm>
        </p:spPr>
        <p:txBody>
          <a:bodyPr/>
          <a:lstStyle/>
          <a:p>
            <a:pPr>
              <a:buNone/>
            </a:pPr>
            <a:r>
              <a:rPr lang="de-DE" sz="2000" smtClean="0"/>
              <a:t>Außerhalb von Kunden-Projekteinsätzen:</a:t>
            </a:r>
          </a:p>
          <a:p>
            <a:endParaRPr lang="de-DE" sz="1000" smtClean="0"/>
          </a:p>
          <a:p>
            <a:r>
              <a:rPr lang="de-DE" sz="2000" smtClean="0"/>
              <a:t>know-how-Transfer &amp; Abhalten öffentlicher Trainings</a:t>
            </a:r>
            <a:br>
              <a:rPr lang="de-DE" sz="2000" smtClean="0"/>
            </a:br>
            <a:r>
              <a:rPr lang="de-DE" sz="2000" smtClean="0"/>
              <a:t>z.B. zu JQuery, Spring, Vaadin,...</a:t>
            </a:r>
          </a:p>
          <a:p>
            <a:endParaRPr lang="de-DE" sz="1000" smtClean="0"/>
          </a:p>
          <a:p>
            <a:r>
              <a:rPr lang="de-DE" sz="2000" smtClean="0"/>
              <a:t>eigenes Aneignen neuer Techniken</a:t>
            </a:r>
            <a:br>
              <a:rPr lang="de-DE" sz="2000" smtClean="0"/>
            </a:br>
            <a:r>
              <a:rPr lang="de-DE" sz="2000" smtClean="0"/>
              <a:t>anderChat, Testbed, anderScore-Freitag</a:t>
            </a:r>
          </a:p>
          <a:p>
            <a:endParaRPr lang="de-DE" sz="1000" smtClean="0"/>
          </a:p>
          <a:p>
            <a:r>
              <a:rPr lang="de-DE" sz="2000" smtClean="0"/>
              <a:t>Ausrichten von Veranstaltungen: </a:t>
            </a:r>
            <a:br>
              <a:rPr lang="de-DE" sz="2000" smtClean="0"/>
            </a:br>
            <a:r>
              <a:rPr lang="de-DE" sz="2000" smtClean="0"/>
              <a:t>"Goldschmiede", Froscon, Vorträge, Artikel...</a:t>
            </a:r>
          </a:p>
          <a:p>
            <a:endParaRPr lang="de-DE" sz="1000" smtClean="0"/>
          </a:p>
          <a:p>
            <a:r>
              <a:rPr lang="de-DE" sz="2000" smtClean="0"/>
              <a:t>Einsatz für Flüchtlinge</a:t>
            </a:r>
            <a:br>
              <a:rPr lang="de-DE" sz="2000" smtClean="0"/>
            </a:br>
            <a:r>
              <a:rPr lang="de-DE" sz="2000" smtClean="0"/>
              <a:t>handy-Sammlung, "FlüSchmiede", FlüMi-skill-Plattform, Praktikant</a:t>
            </a:r>
          </a:p>
          <a:p>
            <a:endParaRPr lang="de-DE" sz="1000" smtClean="0"/>
          </a:p>
          <a:p>
            <a:pPr>
              <a:buFont typeface="Webdings" pitchFamily="18" charset="2"/>
              <a:buChar char="s"/>
            </a:pPr>
            <a:r>
              <a:rPr lang="de-DE" sz="2000" b="1" smtClean="0">
                <a:solidFill>
                  <a:srgbClr val="006A42"/>
                </a:solidFill>
              </a:rPr>
              <a:t>Einstieg für Hochschulabgänger/ interessierte Studenten?</a:t>
            </a:r>
          </a:p>
          <a:p>
            <a:pPr>
              <a:buNone/>
            </a:pPr>
            <a:endParaRPr lang="de-DE" sz="2000" smtClean="0"/>
          </a:p>
          <a:p>
            <a:endParaRPr lang="de-DE" sz="200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500034" y="150795"/>
            <a:ext cx="5829312" cy="706437"/>
          </a:xfrm>
        </p:spPr>
        <p:txBody>
          <a:bodyPr/>
          <a:lstStyle/>
          <a:p>
            <a:pPr marL="361950" indent="-361950"/>
            <a:r>
              <a:rPr lang="de-DE" sz="2600" smtClean="0"/>
              <a:t>3. Arbeiten bei anderScore</a:t>
            </a:r>
            <a:br>
              <a:rPr lang="de-DE" sz="2600" smtClean="0"/>
            </a:br>
            <a:r>
              <a:rPr lang="de-DE" sz="2600" smtClean="0"/>
              <a:t>Praxisbeispiele: weitere Leistung</a:t>
            </a:r>
            <a:endParaRPr lang="de-DE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feld 36"/>
          <p:cNvSpPr txBox="1"/>
          <p:nvPr/>
        </p:nvSpPr>
        <p:spPr bwMode="auto">
          <a:xfrm>
            <a:off x="5072066" y="4609336"/>
            <a:ext cx="1071570" cy="276999"/>
          </a:xfrm>
          <a:prstGeom prst="rect">
            <a:avLst/>
          </a:prstGeom>
          <a:solidFill>
            <a:srgbClr val="A4A4FE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web-server</a:t>
            </a:r>
            <a:endParaRPr lang="de-DE" sz="1200" dirty="0">
              <a:latin typeface="Arial" charset="0"/>
            </a:endParaRPr>
          </a:p>
        </p:txBody>
      </p:sp>
      <p:sp>
        <p:nvSpPr>
          <p:cNvPr id="38" name="Textfeld 37"/>
          <p:cNvSpPr txBox="1"/>
          <p:nvPr/>
        </p:nvSpPr>
        <p:spPr bwMode="auto">
          <a:xfrm>
            <a:off x="5072066" y="4937179"/>
            <a:ext cx="1071570" cy="276999"/>
          </a:xfrm>
          <a:prstGeom prst="rect">
            <a:avLst/>
          </a:prstGeom>
          <a:solidFill>
            <a:srgbClr val="A4A4FE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container</a:t>
            </a:r>
            <a:endParaRPr lang="de-DE" sz="1200" dirty="0">
              <a:latin typeface="Arial" charset="0"/>
            </a:endParaRPr>
          </a:p>
        </p:txBody>
      </p:sp>
      <p:sp>
        <p:nvSpPr>
          <p:cNvPr id="39" name="Textfeld 38"/>
          <p:cNvSpPr txBox="1"/>
          <p:nvPr/>
        </p:nvSpPr>
        <p:spPr bwMode="auto">
          <a:xfrm>
            <a:off x="5072066" y="5257041"/>
            <a:ext cx="1071570" cy="276999"/>
          </a:xfrm>
          <a:prstGeom prst="rect">
            <a:avLst/>
          </a:prstGeom>
          <a:solidFill>
            <a:srgbClr val="A4A4FE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Datenbank</a:t>
            </a:r>
            <a:endParaRPr lang="de-DE" sz="1200" dirty="0">
              <a:latin typeface="Arial" charset="0"/>
            </a:endParaRPr>
          </a:p>
        </p:txBody>
      </p:sp>
      <p:sp>
        <p:nvSpPr>
          <p:cNvPr id="31" name="Textfeld 30"/>
          <p:cNvSpPr txBox="1"/>
          <p:nvPr/>
        </p:nvSpPr>
        <p:spPr bwMode="auto">
          <a:xfrm>
            <a:off x="4643438" y="4714884"/>
            <a:ext cx="1071570" cy="276999"/>
          </a:xfrm>
          <a:prstGeom prst="rect">
            <a:avLst/>
          </a:prstGeom>
          <a:solidFill>
            <a:srgbClr val="C4A5FD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web-server</a:t>
            </a:r>
            <a:endParaRPr lang="de-DE" sz="1200" dirty="0">
              <a:latin typeface="Arial" charset="0"/>
            </a:endParaRPr>
          </a:p>
        </p:txBody>
      </p:sp>
      <p:sp>
        <p:nvSpPr>
          <p:cNvPr id="32" name="Textfeld 31"/>
          <p:cNvSpPr txBox="1"/>
          <p:nvPr/>
        </p:nvSpPr>
        <p:spPr bwMode="auto">
          <a:xfrm>
            <a:off x="4643438" y="5042727"/>
            <a:ext cx="1071570" cy="276999"/>
          </a:xfrm>
          <a:prstGeom prst="rect">
            <a:avLst/>
          </a:prstGeom>
          <a:solidFill>
            <a:srgbClr val="C4A5FD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container</a:t>
            </a:r>
            <a:endParaRPr lang="de-DE" sz="1200" dirty="0">
              <a:latin typeface="Arial" charset="0"/>
            </a:endParaRPr>
          </a:p>
        </p:txBody>
      </p:sp>
      <p:sp>
        <p:nvSpPr>
          <p:cNvPr id="33" name="Textfeld 32"/>
          <p:cNvSpPr txBox="1"/>
          <p:nvPr/>
        </p:nvSpPr>
        <p:spPr bwMode="auto">
          <a:xfrm>
            <a:off x="4643438" y="5362589"/>
            <a:ext cx="1071570" cy="276999"/>
          </a:xfrm>
          <a:prstGeom prst="rect">
            <a:avLst/>
          </a:prstGeom>
          <a:solidFill>
            <a:srgbClr val="C4A5FD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Datenbank</a:t>
            </a:r>
            <a:endParaRPr lang="de-DE" sz="1200" dirty="0">
              <a:latin typeface="Arial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2168" y="2390772"/>
            <a:ext cx="3080162" cy="189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100159"/>
            <a:ext cx="8516937" cy="5400675"/>
          </a:xfrm>
        </p:spPr>
        <p:txBody>
          <a:bodyPr/>
          <a:lstStyle/>
          <a:p>
            <a:r>
              <a:rPr lang="de-DE" sz="1600" dirty="0" smtClean="0"/>
              <a:t>Zeitpunkt für Tests?</a:t>
            </a:r>
          </a:p>
          <a:p>
            <a:endParaRPr lang="de-DE" sz="1600" dirty="0" smtClean="0"/>
          </a:p>
          <a:p>
            <a:r>
              <a:rPr lang="de-DE" sz="1600" dirty="0" smtClean="0"/>
              <a:t>Test-Erfolgskriterien, ihre Ableitung aus Anforderungen</a:t>
            </a:r>
            <a:br>
              <a:rPr lang="de-DE" sz="1600" dirty="0" smtClean="0"/>
            </a:br>
            <a:r>
              <a:rPr lang="de-DE" sz="1600" dirty="0" smtClean="0"/>
              <a:t>"nicht mehr kalt"</a:t>
            </a:r>
          </a:p>
          <a:p>
            <a:endParaRPr lang="de-DE" sz="1600" dirty="0" smtClean="0"/>
          </a:p>
          <a:p>
            <a:r>
              <a:rPr lang="de-DE" sz="1600" dirty="0" smtClean="0"/>
              <a:t>Testfall, Testplan</a:t>
            </a:r>
            <a:br>
              <a:rPr lang="de-DE" sz="1600" dirty="0" smtClean="0"/>
            </a:br>
            <a:r>
              <a:rPr lang="de-DE" sz="1600" dirty="0" smtClean="0"/>
              <a:t>"Fenster schließen"</a:t>
            </a:r>
          </a:p>
          <a:p>
            <a:endParaRPr lang="de-DE" sz="800" dirty="0" smtClean="0"/>
          </a:p>
          <a:p>
            <a:r>
              <a:rPr lang="de-DE" sz="1600" dirty="0" err="1" smtClean="0"/>
              <a:t>tracking</a:t>
            </a:r>
            <a:r>
              <a:rPr lang="de-DE" sz="1600" dirty="0" smtClean="0"/>
              <a:t> der Testfall-Durchführung</a:t>
            </a:r>
          </a:p>
          <a:p>
            <a:endParaRPr lang="de-DE" sz="800" dirty="0" smtClean="0"/>
          </a:p>
          <a:p>
            <a:r>
              <a:rPr lang="de-DE" sz="1600" dirty="0" err="1" smtClean="0"/>
              <a:t>incident</a:t>
            </a:r>
            <a:r>
              <a:rPr lang="de-DE" sz="1600" dirty="0" smtClean="0"/>
              <a:t> </a:t>
            </a:r>
            <a:r>
              <a:rPr lang="de-DE" sz="1600" dirty="0" err="1" smtClean="0"/>
              <a:t>tracking</a:t>
            </a:r>
            <a:r>
              <a:rPr lang="de-DE" sz="1600" dirty="0" smtClean="0"/>
              <a:t>; </a:t>
            </a:r>
            <a:br>
              <a:rPr lang="de-DE" sz="1600" dirty="0" smtClean="0"/>
            </a:br>
            <a:r>
              <a:rPr lang="de-DE" sz="1600" dirty="0" smtClean="0"/>
              <a:t>Unterschied zu Testfall-</a:t>
            </a:r>
            <a:r>
              <a:rPr lang="de-DE" sz="1600" dirty="0" err="1" smtClean="0"/>
              <a:t>tracking</a:t>
            </a:r>
            <a:r>
              <a:rPr lang="de-DE" sz="1600" dirty="0" smtClean="0"/>
              <a:t>?</a:t>
            </a:r>
            <a:br>
              <a:rPr lang="de-DE" sz="1600" dirty="0" smtClean="0"/>
            </a:br>
            <a:r>
              <a:rPr lang="de-DE" sz="1600" dirty="0" smtClean="0"/>
              <a:t>nicht jeder </a:t>
            </a:r>
            <a:r>
              <a:rPr lang="de-DE" sz="1600" dirty="0" err="1" smtClean="0"/>
              <a:t>incident</a:t>
            </a:r>
            <a:r>
              <a:rPr lang="de-DE" sz="1600" dirty="0" smtClean="0"/>
              <a:t> ist ein </a:t>
            </a:r>
            <a:r>
              <a:rPr lang="de-DE" sz="1600" dirty="0" err="1" smtClean="0"/>
              <a:t>bug</a:t>
            </a:r>
            <a:r>
              <a:rPr lang="de-DE" sz="1600" dirty="0" smtClean="0"/>
              <a:t>; sondern?</a:t>
            </a:r>
          </a:p>
          <a:p>
            <a:endParaRPr lang="de-DE" sz="800" dirty="0" smtClean="0"/>
          </a:p>
          <a:p>
            <a:r>
              <a:rPr lang="de-DE" sz="1600" dirty="0" smtClean="0"/>
              <a:t>Testdaten - typische Problematik?</a:t>
            </a:r>
          </a:p>
          <a:p>
            <a:endParaRPr lang="de-DE" sz="900" dirty="0" smtClean="0"/>
          </a:p>
          <a:p>
            <a:r>
              <a:rPr lang="de-DE" sz="1600" dirty="0" smtClean="0"/>
              <a:t>Testumgebung</a:t>
            </a:r>
          </a:p>
          <a:p>
            <a:endParaRPr lang="de-DE" sz="800" dirty="0" smtClean="0"/>
          </a:p>
          <a:p>
            <a:r>
              <a:rPr lang="de-DE" sz="1600" dirty="0" smtClean="0"/>
              <a:t>Testautomatisierung</a:t>
            </a:r>
            <a:br>
              <a:rPr lang="de-DE" sz="1600" dirty="0" smtClean="0"/>
            </a:br>
            <a:r>
              <a:rPr lang="de-DE" sz="1600" dirty="0" smtClean="0"/>
              <a:t>wie für welche Testarten?</a:t>
            </a:r>
            <a:br>
              <a:rPr lang="de-DE" sz="1600" dirty="0" smtClean="0"/>
            </a:br>
            <a:r>
              <a:rPr lang="de-DE" sz="1600" dirty="0" smtClean="0"/>
              <a:t>wann im Projektverlauf? TDD!</a:t>
            </a:r>
          </a:p>
          <a:p>
            <a:endParaRPr lang="de-DE" sz="16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4. Test-Systematisierung</a:t>
            </a:r>
            <a:endParaRPr lang="de-DE"/>
          </a:p>
        </p:txBody>
      </p:sp>
      <p:grpSp>
        <p:nvGrpSpPr>
          <p:cNvPr id="66" name="Gruppieren 65"/>
          <p:cNvGrpSpPr/>
          <p:nvPr/>
        </p:nvGrpSpPr>
        <p:grpSpPr>
          <a:xfrm>
            <a:off x="4071934" y="940427"/>
            <a:ext cx="4830767" cy="631185"/>
            <a:chOff x="4071934" y="940427"/>
            <a:chExt cx="4830767" cy="631185"/>
          </a:xfrm>
        </p:grpSpPr>
        <p:grpSp>
          <p:nvGrpSpPr>
            <p:cNvPr id="51" name="Gruppieren 50"/>
            <p:cNvGrpSpPr/>
            <p:nvPr/>
          </p:nvGrpSpPr>
          <p:grpSpPr>
            <a:xfrm>
              <a:off x="5715008" y="1071546"/>
              <a:ext cx="214315" cy="285752"/>
              <a:chOff x="7358082" y="1785926"/>
              <a:chExt cx="214315" cy="285752"/>
            </a:xfrm>
          </p:grpSpPr>
          <p:sp>
            <p:nvSpPr>
              <p:cNvPr id="52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3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54" name="Gruppieren 53"/>
            <p:cNvGrpSpPr/>
            <p:nvPr/>
          </p:nvGrpSpPr>
          <p:grpSpPr>
            <a:xfrm>
              <a:off x="6072198" y="1071546"/>
              <a:ext cx="214315" cy="285752"/>
              <a:chOff x="7358082" y="1785926"/>
              <a:chExt cx="214315" cy="285752"/>
            </a:xfrm>
          </p:grpSpPr>
          <p:sp>
            <p:nvSpPr>
              <p:cNvPr id="55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6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57" name="Gruppieren 56"/>
            <p:cNvGrpSpPr/>
            <p:nvPr/>
          </p:nvGrpSpPr>
          <p:grpSpPr>
            <a:xfrm>
              <a:off x="6429388" y="1071546"/>
              <a:ext cx="214315" cy="285752"/>
              <a:chOff x="7358082" y="1785926"/>
              <a:chExt cx="214315" cy="285752"/>
            </a:xfrm>
          </p:grpSpPr>
          <p:sp>
            <p:nvSpPr>
              <p:cNvPr id="58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9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60" name="Gruppieren 59"/>
            <p:cNvGrpSpPr/>
            <p:nvPr/>
          </p:nvGrpSpPr>
          <p:grpSpPr>
            <a:xfrm>
              <a:off x="6786578" y="1071546"/>
              <a:ext cx="214315" cy="285752"/>
              <a:chOff x="7358082" y="1785926"/>
              <a:chExt cx="214315" cy="285752"/>
            </a:xfrm>
          </p:grpSpPr>
          <p:sp>
            <p:nvSpPr>
              <p:cNvPr id="61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2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63" name="Gruppieren 62"/>
            <p:cNvGrpSpPr/>
            <p:nvPr/>
          </p:nvGrpSpPr>
          <p:grpSpPr>
            <a:xfrm>
              <a:off x="7429520" y="1071546"/>
              <a:ext cx="214315" cy="285752"/>
              <a:chOff x="7358082" y="1785926"/>
              <a:chExt cx="214315" cy="285752"/>
            </a:xfrm>
          </p:grpSpPr>
          <p:sp>
            <p:nvSpPr>
              <p:cNvPr id="64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65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48" name="Gruppieren 47"/>
            <p:cNvGrpSpPr/>
            <p:nvPr/>
          </p:nvGrpSpPr>
          <p:grpSpPr>
            <a:xfrm>
              <a:off x="5357818" y="1071546"/>
              <a:ext cx="214315" cy="285752"/>
              <a:chOff x="7358082" y="1785926"/>
              <a:chExt cx="214315" cy="285752"/>
            </a:xfrm>
          </p:grpSpPr>
          <p:sp>
            <p:nvSpPr>
              <p:cNvPr id="49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0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45" name="Gruppieren 44"/>
            <p:cNvGrpSpPr/>
            <p:nvPr/>
          </p:nvGrpSpPr>
          <p:grpSpPr>
            <a:xfrm>
              <a:off x="4857751" y="1071546"/>
              <a:ext cx="214315" cy="285752"/>
              <a:chOff x="7358082" y="1785926"/>
              <a:chExt cx="214315" cy="285752"/>
            </a:xfrm>
          </p:grpSpPr>
          <p:sp>
            <p:nvSpPr>
              <p:cNvPr id="46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7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44" name="Gruppieren 43"/>
            <p:cNvGrpSpPr/>
            <p:nvPr/>
          </p:nvGrpSpPr>
          <p:grpSpPr>
            <a:xfrm>
              <a:off x="4357686" y="1071546"/>
              <a:ext cx="214315" cy="285752"/>
              <a:chOff x="7358082" y="1785926"/>
              <a:chExt cx="214315" cy="285752"/>
            </a:xfrm>
          </p:grpSpPr>
          <p:sp>
            <p:nvSpPr>
              <p:cNvPr id="42" name="AutoShape 13"/>
              <p:cNvSpPr>
                <a:spLocks noChangeArrowheads="1"/>
              </p:cNvSpPr>
              <p:nvPr/>
            </p:nvSpPr>
            <p:spPr bwMode="auto">
              <a:xfrm>
                <a:off x="7358083" y="1785926"/>
                <a:ext cx="214314" cy="214314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43" name="AutoShape 14"/>
              <p:cNvSpPr>
                <a:spLocks noChangeArrowheads="1"/>
              </p:cNvSpPr>
              <p:nvPr/>
            </p:nvSpPr>
            <p:spPr bwMode="auto">
              <a:xfrm flipH="1" flipV="1">
                <a:off x="7358082" y="1857361"/>
                <a:ext cx="214314" cy="214317"/>
              </a:xfrm>
              <a:custGeom>
                <a:avLst/>
                <a:gdLst>
                  <a:gd name="T0" fmla="*/ 2147483647 w 21600"/>
                  <a:gd name="T1" fmla="*/ 0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2147483647 w 21600"/>
                  <a:gd name="T11" fmla="*/ 2147483647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7840" y="10821"/>
                    </a:moveTo>
                    <a:cubicBezTo>
                      <a:pt x="17840" y="10814"/>
                      <a:pt x="17841" y="10807"/>
                      <a:pt x="17841" y="10800"/>
                    </a:cubicBezTo>
                    <a:cubicBezTo>
                      <a:pt x="17841" y="6911"/>
                      <a:pt x="14688" y="3759"/>
                      <a:pt x="10800" y="3759"/>
                    </a:cubicBezTo>
                    <a:cubicBezTo>
                      <a:pt x="6911" y="3759"/>
                      <a:pt x="3759" y="6911"/>
                      <a:pt x="3759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0811"/>
                      <a:pt x="21599" y="10822"/>
                      <a:pt x="21599" y="10833"/>
                    </a:cubicBezTo>
                    <a:lnTo>
                      <a:pt x="24299" y="10842"/>
                    </a:lnTo>
                    <a:lnTo>
                      <a:pt x="19706" y="15407"/>
                    </a:lnTo>
                    <a:lnTo>
                      <a:pt x="15140" y="10813"/>
                    </a:lnTo>
                    <a:lnTo>
                      <a:pt x="17840" y="1082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2" name="Inhaltsplatzhalter 2"/>
            <p:cNvSpPr txBox="1">
              <a:spLocks/>
            </p:cNvSpPr>
            <p:nvPr/>
          </p:nvSpPr>
          <p:spPr bwMode="auto">
            <a:xfrm>
              <a:off x="4071934" y="940427"/>
              <a:ext cx="2571768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lang="de-DE" sz="1600" kern="0" smtClean="0">
                  <a:latin typeface="+mn-lt"/>
                </a:rPr>
                <a:t>Projektlebenenszyklus</a:t>
              </a:r>
              <a:endParaRPr kumimoji="0" lang="de-DE" sz="16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Gerade Verbindung mit Pfeil 4"/>
            <p:cNvCxnSpPr/>
            <p:nvPr/>
          </p:nvCxnSpPr>
          <p:spPr bwMode="auto">
            <a:xfrm>
              <a:off x="4143372" y="1235688"/>
              <a:ext cx="4714908" cy="15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6" name="Inhaltsplatzhalter 2"/>
            <p:cNvSpPr txBox="1">
              <a:spLocks/>
            </p:cNvSpPr>
            <p:nvPr/>
          </p:nvSpPr>
          <p:spPr bwMode="auto">
            <a:xfrm>
              <a:off x="4090207" y="1196149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kumimoji="0" lang="de-DE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Analyse</a:t>
              </a:r>
            </a:p>
          </p:txBody>
        </p:sp>
        <p:sp>
          <p:nvSpPr>
            <p:cNvPr id="8" name="Inhaltsplatzhalter 2"/>
            <p:cNvSpPr txBox="1">
              <a:spLocks/>
            </p:cNvSpPr>
            <p:nvPr/>
          </p:nvSpPr>
          <p:spPr bwMode="auto">
            <a:xfrm>
              <a:off x="5000628" y="1196149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kumimoji="0" lang="de-DE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Design</a:t>
              </a:r>
            </a:p>
          </p:txBody>
        </p:sp>
        <p:sp>
          <p:nvSpPr>
            <p:cNvPr id="9" name="Inhaltsplatzhalter 2"/>
            <p:cNvSpPr txBox="1">
              <a:spLocks/>
            </p:cNvSpPr>
            <p:nvPr/>
          </p:nvSpPr>
          <p:spPr bwMode="auto">
            <a:xfrm>
              <a:off x="5956339" y="1204913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kumimoji="0" lang="de-DE" sz="1600" b="0" i="0" u="none" strike="noStrike" kern="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Program-mierung</a:t>
              </a:r>
            </a:p>
          </p:txBody>
        </p:sp>
        <p:sp>
          <p:nvSpPr>
            <p:cNvPr id="10" name="Inhaltsplatzhalter 2"/>
            <p:cNvSpPr txBox="1">
              <a:spLocks/>
            </p:cNvSpPr>
            <p:nvPr/>
          </p:nvSpPr>
          <p:spPr bwMode="auto">
            <a:xfrm>
              <a:off x="7072330" y="1196149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lang="de-DE" sz="1600" kern="0" smtClean="0">
                  <a:solidFill>
                    <a:srgbClr val="FF0000"/>
                  </a:solidFill>
                  <a:latin typeface="+mn-lt"/>
                </a:rPr>
                <a:t>Test?</a:t>
              </a:r>
              <a:endParaRPr kumimoji="0" lang="de-DE" sz="16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Inhaltsplatzhalter 2"/>
            <p:cNvSpPr txBox="1">
              <a:spLocks/>
            </p:cNvSpPr>
            <p:nvPr/>
          </p:nvSpPr>
          <p:spPr bwMode="auto">
            <a:xfrm>
              <a:off x="7858148" y="1194280"/>
              <a:ext cx="1044553" cy="366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8C5A"/>
                </a:buClr>
                <a:buSzTx/>
                <a:tabLst/>
                <a:defRPr/>
              </a:pPr>
              <a:r>
                <a:rPr lang="de-DE" sz="1600" kern="0" smtClean="0">
                  <a:latin typeface="+mn-lt"/>
                </a:rPr>
                <a:t>Betrieb</a:t>
              </a:r>
              <a:endParaRPr kumimoji="0" lang="de-DE" sz="16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Abgerundete rechteckige Legende 15"/>
          <p:cNvSpPr/>
          <p:nvPr/>
        </p:nvSpPr>
        <p:spPr bwMode="auto">
          <a:xfrm>
            <a:off x="3500430" y="2000240"/>
            <a:ext cx="785818" cy="428628"/>
          </a:xfrm>
          <a:prstGeom prst="wedgeRoundRectCallout">
            <a:avLst>
              <a:gd name="adj1" fmla="val 45081"/>
              <a:gd name="adj2" fmla="val 100774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eindeutige</a:t>
            </a:r>
            <a:r>
              <a:rPr kumimoji="0" lang="de-DE" sz="1200" b="0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Nummer</a:t>
            </a:r>
            <a:endParaRPr kumimoji="0" lang="de-DE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7" name="Abgerundete rechteckige Legende 16"/>
          <p:cNvSpPr/>
          <p:nvPr/>
        </p:nvSpPr>
        <p:spPr bwMode="auto">
          <a:xfrm>
            <a:off x="4429124" y="2214554"/>
            <a:ext cx="785818" cy="214314"/>
          </a:xfrm>
          <a:prstGeom prst="wedgeRoundRectCallout">
            <a:avLst>
              <a:gd name="adj1" fmla="val -36102"/>
              <a:gd name="adj2" fmla="val 180153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Kategorie</a:t>
            </a:r>
          </a:p>
        </p:txBody>
      </p:sp>
      <p:sp>
        <p:nvSpPr>
          <p:cNvPr id="18" name="Abgerundete rechteckige Legende 17"/>
          <p:cNvSpPr/>
          <p:nvPr/>
        </p:nvSpPr>
        <p:spPr bwMode="auto">
          <a:xfrm>
            <a:off x="5286380" y="2071678"/>
            <a:ext cx="500066" cy="285752"/>
          </a:xfrm>
          <a:prstGeom prst="wedgeRoundRectCallout">
            <a:avLst>
              <a:gd name="adj1" fmla="val -34749"/>
              <a:gd name="adj2" fmla="val 188835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Name</a:t>
            </a:r>
          </a:p>
        </p:txBody>
      </p:sp>
      <p:sp>
        <p:nvSpPr>
          <p:cNvPr id="19" name="Abgerundete rechteckige Legende 18"/>
          <p:cNvSpPr/>
          <p:nvPr/>
        </p:nvSpPr>
        <p:spPr bwMode="auto">
          <a:xfrm>
            <a:off x="5857884" y="2143116"/>
            <a:ext cx="571504" cy="214314"/>
          </a:xfrm>
          <a:prstGeom prst="wedgeRoundRectCallout">
            <a:avLst>
              <a:gd name="adj1" fmla="val 110028"/>
              <a:gd name="adj2" fmla="val 229766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200" smtClean="0">
                <a:latin typeface="+mj-lt"/>
              </a:rPr>
              <a:t>Priorität</a:t>
            </a:r>
            <a:endParaRPr kumimoji="0" lang="de-DE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Abgerundete rechteckige Legende 19"/>
          <p:cNvSpPr/>
          <p:nvPr/>
        </p:nvSpPr>
        <p:spPr bwMode="auto">
          <a:xfrm>
            <a:off x="6572264" y="2071678"/>
            <a:ext cx="642942" cy="214314"/>
          </a:xfrm>
          <a:prstGeom prst="wedgeRoundRectCallout">
            <a:avLst>
              <a:gd name="adj1" fmla="val 11255"/>
              <a:gd name="adj2" fmla="val 264494"/>
              <a:gd name="adj3" fmla="val 16667"/>
            </a:avLst>
          </a:prstGeom>
          <a:solidFill>
            <a:srgbClr val="FFE79B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3600" tIns="45720" rIns="36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Release</a:t>
            </a: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2500306"/>
            <a:ext cx="1892140" cy="23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Inhaltsplatzhalter 2"/>
          <p:cNvSpPr txBox="1">
            <a:spLocks/>
          </p:cNvSpPr>
          <p:nvPr/>
        </p:nvSpPr>
        <p:spPr bwMode="auto">
          <a:xfrm rot="20780526">
            <a:off x="4286248" y="3286124"/>
            <a:ext cx="1857388" cy="366699"/>
          </a:xfrm>
          <a:prstGeom prst="rect">
            <a:avLst/>
          </a:prstGeom>
          <a:solidFill>
            <a:schemeClr val="bg1">
              <a:alpha val="69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lang="de-DE" sz="1600" kern="0" smtClean="0">
                <a:latin typeface="+mn-lt"/>
              </a:rPr>
              <a:t>Anforderungsliste</a:t>
            </a:r>
            <a:endParaRPr kumimoji="0" lang="de-DE" sz="16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Inhaltsplatzhalter 2"/>
          <p:cNvSpPr txBox="1">
            <a:spLocks/>
          </p:cNvSpPr>
          <p:nvPr/>
        </p:nvSpPr>
        <p:spPr bwMode="auto">
          <a:xfrm>
            <a:off x="3786182" y="5715016"/>
            <a:ext cx="1357322" cy="366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8200D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Entwicklungs-Umgebung</a:t>
            </a:r>
          </a:p>
        </p:txBody>
      </p:sp>
      <p:sp>
        <p:nvSpPr>
          <p:cNvPr id="27" name="Inhaltsplatzhalter 2"/>
          <p:cNvSpPr txBox="1">
            <a:spLocks/>
          </p:cNvSpPr>
          <p:nvPr/>
        </p:nvSpPr>
        <p:spPr bwMode="auto">
          <a:xfrm rot="20780526">
            <a:off x="7251377" y="3460826"/>
            <a:ext cx="1563279" cy="556709"/>
          </a:xfrm>
          <a:prstGeom prst="rect">
            <a:avLst/>
          </a:prstGeom>
          <a:solidFill>
            <a:schemeClr val="bg1">
              <a:alpha val="69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lang="de-DE" sz="1600" kern="0" smtClean="0">
                <a:latin typeface="+mn-lt"/>
              </a:rPr>
              <a:t>Einzel-Anforderungen</a:t>
            </a:r>
            <a:endParaRPr kumimoji="0" lang="de-DE" sz="16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Textfeld 27"/>
          <p:cNvSpPr txBox="1"/>
          <p:nvPr/>
        </p:nvSpPr>
        <p:spPr bwMode="auto">
          <a:xfrm>
            <a:off x="4214810" y="4824422"/>
            <a:ext cx="1071570" cy="276999"/>
          </a:xfrm>
          <a:prstGeom prst="rect">
            <a:avLst/>
          </a:prstGeom>
          <a:solidFill>
            <a:srgbClr val="DFAFFF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web-server</a:t>
            </a:r>
            <a:endParaRPr lang="de-DE" sz="1200" dirty="0">
              <a:latin typeface="Arial" charset="0"/>
            </a:endParaRPr>
          </a:p>
        </p:txBody>
      </p:sp>
      <p:sp>
        <p:nvSpPr>
          <p:cNvPr id="29" name="Textfeld 28"/>
          <p:cNvSpPr txBox="1"/>
          <p:nvPr/>
        </p:nvSpPr>
        <p:spPr bwMode="auto">
          <a:xfrm>
            <a:off x="4214810" y="5152265"/>
            <a:ext cx="1071570" cy="276999"/>
          </a:xfrm>
          <a:prstGeom prst="rect">
            <a:avLst/>
          </a:prstGeom>
          <a:solidFill>
            <a:srgbClr val="DFAFFF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container</a:t>
            </a:r>
            <a:endParaRPr lang="de-DE" sz="1200" dirty="0">
              <a:latin typeface="Arial" charset="0"/>
            </a:endParaRPr>
          </a:p>
        </p:txBody>
      </p:sp>
      <p:sp>
        <p:nvSpPr>
          <p:cNvPr id="30" name="Textfeld 29"/>
          <p:cNvSpPr txBox="1"/>
          <p:nvPr/>
        </p:nvSpPr>
        <p:spPr bwMode="auto">
          <a:xfrm>
            <a:off x="4214810" y="5472127"/>
            <a:ext cx="1071570" cy="276999"/>
          </a:xfrm>
          <a:prstGeom prst="rect">
            <a:avLst/>
          </a:prstGeom>
          <a:solidFill>
            <a:srgbClr val="DFAFFF"/>
          </a:solidFill>
          <a:ln w="9525">
            <a:noFill/>
            <a:miter lim="800000"/>
            <a:headEnd/>
            <a:tailEnd/>
          </a:ln>
        </p:spPr>
        <p:txBody>
          <a:bodyPr wrap="square" rtlCol="0" anchor="ctr">
            <a:spAutoFit/>
          </a:bodyPr>
          <a:lstStyle/>
          <a:p>
            <a:pPr eaLnBrk="1" hangingPunct="1"/>
            <a:r>
              <a:rPr lang="de-DE" sz="1200" smtClean="0">
                <a:latin typeface="Arial" charset="0"/>
              </a:rPr>
              <a:t>Datenbank</a:t>
            </a:r>
            <a:endParaRPr lang="de-DE" sz="1200" dirty="0">
              <a:latin typeface="Arial" charset="0"/>
            </a:endParaRPr>
          </a:p>
        </p:txBody>
      </p:sp>
      <p:sp>
        <p:nvSpPr>
          <p:cNvPr id="40" name="Inhaltsplatzhalter 2"/>
          <p:cNvSpPr txBox="1">
            <a:spLocks/>
          </p:cNvSpPr>
          <p:nvPr/>
        </p:nvSpPr>
        <p:spPr bwMode="auto">
          <a:xfrm>
            <a:off x="4857752" y="5715016"/>
            <a:ext cx="1357322" cy="366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lang="de-DE" sz="1200" kern="0" smtClean="0">
                <a:solidFill>
                  <a:srgbClr val="6A1AFA"/>
                </a:solidFill>
                <a:latin typeface="+mn-lt"/>
              </a:rPr>
              <a:t>Test</a:t>
            </a: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6A1AF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b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6A1AF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6A1AF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Umgebung</a:t>
            </a:r>
          </a:p>
        </p:txBody>
      </p:sp>
      <p:sp>
        <p:nvSpPr>
          <p:cNvPr id="41" name="Inhaltsplatzhalter 2"/>
          <p:cNvSpPr txBox="1">
            <a:spLocks/>
          </p:cNvSpPr>
          <p:nvPr/>
        </p:nvSpPr>
        <p:spPr bwMode="auto">
          <a:xfrm>
            <a:off x="5643570" y="5500702"/>
            <a:ext cx="1357322" cy="366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303D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Produktiv-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tabLst/>
              <a:defRPr/>
            </a:pPr>
            <a:r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303D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Umgebung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31" grpId="0" animBg="1"/>
      <p:bldP spid="32" grpId="0" animBg="1"/>
      <p:bldP spid="33" grpId="0" animBg="1"/>
      <p:bldP spid="3" grpId="0" uiExpand="1" build="p"/>
      <p:bldP spid="3" grpId="1" uiExpand="1" build="p"/>
      <p:bldP spid="16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2"/>
          <p:cNvPicPr>
            <a:picLocks noChangeAspect="1"/>
          </p:cNvPicPr>
          <p:nvPr/>
        </p:nvPicPr>
        <p:blipFill>
          <a:blip r:embed="rId2" cstate="print"/>
          <a:srcRect r="6831"/>
          <a:stretch>
            <a:fillRect/>
          </a:stretch>
        </p:blipFill>
        <p:spPr bwMode="auto">
          <a:xfrm>
            <a:off x="3707904" y="1196752"/>
            <a:ext cx="5436096" cy="37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03213" y="1314473"/>
            <a:ext cx="8516937" cy="4114791"/>
          </a:xfrm>
        </p:spPr>
        <p:txBody>
          <a:bodyPr/>
          <a:lstStyle/>
          <a:p>
            <a:pPr>
              <a:buNone/>
            </a:pPr>
            <a:r>
              <a:rPr lang="de-DE" sz="1600" dirty="0" smtClean="0"/>
              <a:t>Testarten</a:t>
            </a:r>
          </a:p>
          <a:p>
            <a:r>
              <a:rPr lang="de-DE" sz="1600" dirty="0" smtClean="0"/>
              <a:t>Units (Code-Abdeckung)</a:t>
            </a:r>
          </a:p>
          <a:p>
            <a:r>
              <a:rPr lang="de-DE" sz="1600" dirty="0" smtClean="0"/>
              <a:t>Systemtest</a:t>
            </a:r>
          </a:p>
          <a:p>
            <a:r>
              <a:rPr lang="de-DE" sz="1600" dirty="0" smtClean="0"/>
              <a:t>Integrationstest (</a:t>
            </a:r>
            <a:r>
              <a:rPr lang="de-DE" sz="1600" dirty="0" err="1" smtClean="0"/>
              <a:t>mocks</a:t>
            </a:r>
            <a:r>
              <a:rPr lang="de-DE" sz="1600" dirty="0" smtClean="0"/>
              <a:t> an Schnittstellen)</a:t>
            </a:r>
          </a:p>
          <a:p>
            <a:r>
              <a:rPr lang="de-DE" sz="1600" dirty="0" err="1" smtClean="0"/>
              <a:t>frontend-test</a:t>
            </a:r>
            <a:r>
              <a:rPr lang="de-DE" sz="1600" dirty="0" smtClean="0"/>
              <a:t> (z.B. </a:t>
            </a:r>
            <a:r>
              <a:rPr lang="de-DE" sz="1600" dirty="0" err="1" smtClean="0"/>
              <a:t>Selenium</a:t>
            </a:r>
            <a:r>
              <a:rPr lang="de-DE" sz="1600" dirty="0" smtClean="0"/>
              <a:t>, Karma)</a:t>
            </a:r>
          </a:p>
          <a:p>
            <a:r>
              <a:rPr lang="de-DE" sz="1600" dirty="0" smtClean="0"/>
              <a:t>Nutzer-/ Akzeptanztests</a:t>
            </a:r>
          </a:p>
          <a:p>
            <a:r>
              <a:rPr lang="de-DE" sz="1600" dirty="0" err="1" smtClean="0"/>
              <a:t>deployment</a:t>
            </a:r>
            <a:r>
              <a:rPr lang="de-DE" sz="1600" dirty="0" smtClean="0"/>
              <a:t> Tests</a:t>
            </a:r>
          </a:p>
          <a:p>
            <a:r>
              <a:rPr lang="de-DE" sz="1600" dirty="0" smtClean="0"/>
              <a:t>Betriebsannahmetests</a:t>
            </a:r>
          </a:p>
          <a:p>
            <a:r>
              <a:rPr lang="de-DE" sz="1600" dirty="0" err="1" smtClean="0"/>
              <a:t>performance</a:t>
            </a:r>
            <a:r>
              <a:rPr lang="de-DE" sz="1600" dirty="0" smtClean="0"/>
              <a:t> Tests</a:t>
            </a:r>
          </a:p>
          <a:p>
            <a:r>
              <a:rPr lang="de-DE" sz="1600" dirty="0" err="1" smtClean="0"/>
              <a:t>security</a:t>
            </a:r>
            <a:r>
              <a:rPr lang="de-DE" sz="1600" dirty="0" smtClean="0"/>
              <a:t> Tests</a:t>
            </a:r>
          </a:p>
          <a:p>
            <a:r>
              <a:rPr lang="de-DE" sz="1600" b="1" dirty="0" err="1" smtClean="0">
                <a:solidFill>
                  <a:srgbClr val="006A42"/>
                </a:solidFill>
              </a:rPr>
              <a:t>regression</a:t>
            </a:r>
            <a:r>
              <a:rPr lang="de-DE" sz="1600" b="1" dirty="0" smtClean="0">
                <a:solidFill>
                  <a:srgbClr val="006A42"/>
                </a:solidFill>
              </a:rPr>
              <a:t> Tests!!!</a:t>
            </a:r>
            <a:br>
              <a:rPr lang="de-DE" sz="1600" b="1" dirty="0" smtClean="0">
                <a:solidFill>
                  <a:srgbClr val="006A42"/>
                </a:solidFill>
              </a:rPr>
            </a:br>
            <a:r>
              <a:rPr lang="de-DE" sz="1600" b="1" dirty="0" smtClean="0">
                <a:solidFill>
                  <a:srgbClr val="006A42"/>
                </a:solidFill>
              </a:rPr>
              <a:t>Feststellen unbeabsichtigter Seiteneffekte</a:t>
            </a:r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r>
              <a:rPr lang="de-DE" smtClean="0"/>
              <a:t>4. Test-Systematisierung</a:t>
            </a:r>
            <a:endParaRPr lang="de-DE"/>
          </a:p>
        </p:txBody>
      </p:sp>
      <p:sp>
        <p:nvSpPr>
          <p:cNvPr id="7" name="Abgerundetes Rechteck 6"/>
          <p:cNvSpPr/>
          <p:nvPr/>
        </p:nvSpPr>
        <p:spPr bwMode="auto">
          <a:xfrm>
            <a:off x="619097" y="1600187"/>
            <a:ext cx="1214446" cy="357190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E2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642910" y="2195504"/>
            <a:ext cx="1571636" cy="357190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E2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642910" y="2500306"/>
            <a:ext cx="1571636" cy="571504"/>
          </a:xfrm>
          <a:prstGeom prst="roundRect">
            <a:avLst>
              <a:gd name="adj" fmla="val 50000"/>
            </a:avLst>
          </a:prstGeom>
          <a:noFill/>
          <a:ln w="38100" cap="flat" cmpd="sng" algn="ctr">
            <a:solidFill>
              <a:srgbClr val="E2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488239" y="5538802"/>
            <a:ext cx="817539" cy="428629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de-DE" sz="1600" dirty="0">
                <a:solidFill>
                  <a:schemeClr val="tx1"/>
                </a:solidFill>
                <a:latin typeface="+mj-lt"/>
              </a:rPr>
              <a:t>Class</a:t>
            </a:r>
          </a:p>
        </p:txBody>
      </p:sp>
      <p:sp>
        <p:nvSpPr>
          <p:cNvPr id="11" name="Textfeld 8"/>
          <p:cNvSpPr txBox="1">
            <a:spLocks noChangeArrowheads="1"/>
          </p:cNvSpPr>
          <p:nvPr/>
        </p:nvSpPr>
        <p:spPr bwMode="auto">
          <a:xfrm>
            <a:off x="357158" y="5124048"/>
            <a:ext cx="9789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de-DE" altLang="de-DE" sz="1600">
                <a:latin typeface="Arial" charset="0"/>
              </a:rPr>
              <a:t>Unit Test</a:t>
            </a:r>
          </a:p>
        </p:txBody>
      </p:sp>
      <p:sp>
        <p:nvSpPr>
          <p:cNvPr id="12" name="Abgerundetes Rechteck 10"/>
          <p:cNvSpPr>
            <a:spLocks noChangeArrowheads="1"/>
          </p:cNvSpPr>
          <p:nvPr/>
        </p:nvSpPr>
        <p:spPr bwMode="auto">
          <a:xfrm>
            <a:off x="371446" y="5457839"/>
            <a:ext cx="1071570" cy="614367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E20000"/>
            </a:solidFill>
            <a:prstDash val="dash"/>
            <a:round/>
            <a:headEnd type="none" w="sm" len="sm"/>
            <a:tailEnd type="none" w="sm" len="sm"/>
          </a:ln>
        </p:spPr>
        <p:txBody>
          <a:bodyPr/>
          <a:lstStyle/>
          <a:p>
            <a:pPr eaLnBrk="0" hangingPunct="0"/>
            <a:endParaRPr lang="de-DE" altLang="de-DE"/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2132006" y="5488011"/>
            <a:ext cx="939796" cy="554025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de-DE" sz="1600" smtClean="0">
                <a:solidFill>
                  <a:schemeClr val="tx1"/>
                </a:solidFill>
                <a:latin typeface="+mj-lt"/>
              </a:rPr>
              <a:t>Class/ System</a:t>
            </a:r>
            <a:endParaRPr lang="de-DE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Abgerundetes Rechteck 13"/>
          <p:cNvSpPr/>
          <p:nvPr/>
        </p:nvSpPr>
        <p:spPr bwMode="auto">
          <a:xfrm>
            <a:off x="3428992" y="5489599"/>
            <a:ext cx="1427174" cy="554026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de-DE" sz="1600">
                <a:solidFill>
                  <a:schemeClr val="tx1"/>
                </a:solidFill>
                <a:latin typeface="+mj-lt"/>
              </a:rPr>
              <a:t>Other </a:t>
            </a:r>
            <a:r>
              <a:rPr lang="de-DE" sz="1600" smtClean="0">
                <a:solidFill>
                  <a:schemeClr val="tx1"/>
                </a:solidFill>
                <a:latin typeface="+mj-lt"/>
              </a:rPr>
              <a:t>Class/ System</a:t>
            </a:r>
            <a:endParaRPr lang="de-DE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Abgerundetes Rechteck 14"/>
          <p:cNvSpPr>
            <a:spLocks noChangeArrowheads="1"/>
          </p:cNvSpPr>
          <p:nvPr/>
        </p:nvSpPr>
        <p:spPr bwMode="auto">
          <a:xfrm>
            <a:off x="1987543" y="5418161"/>
            <a:ext cx="3013085" cy="725483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rgbClr val="E20000"/>
            </a:solidFill>
            <a:prstDash val="dash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/>
          </a:p>
        </p:txBody>
      </p:sp>
      <p:cxnSp>
        <p:nvCxnSpPr>
          <p:cNvPr id="16" name="Gerade Verbindung mit Pfeil 15"/>
          <p:cNvCxnSpPr>
            <a:cxnSpLocks noChangeShapeType="1"/>
          </p:cNvCxnSpPr>
          <p:nvPr/>
        </p:nvCxnSpPr>
        <p:spPr bwMode="auto">
          <a:xfrm>
            <a:off x="3071802" y="5693586"/>
            <a:ext cx="357190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cxnSp>
        <p:nvCxnSpPr>
          <p:cNvPr id="22" name="Gerade Verbindung mit Pfeil 21"/>
          <p:cNvCxnSpPr>
            <a:cxnSpLocks noChangeShapeType="1"/>
          </p:cNvCxnSpPr>
          <p:nvPr/>
        </p:nvCxnSpPr>
        <p:spPr bwMode="auto">
          <a:xfrm rot="10800000">
            <a:off x="3071802" y="5845200"/>
            <a:ext cx="357190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arrow" w="med" len="med"/>
          </a:ln>
        </p:spPr>
      </p:cxnSp>
      <p:sp>
        <p:nvSpPr>
          <p:cNvPr id="25" name="Textfeld 8"/>
          <p:cNvSpPr txBox="1">
            <a:spLocks noChangeArrowheads="1"/>
          </p:cNvSpPr>
          <p:nvPr/>
        </p:nvSpPr>
        <p:spPr bwMode="auto">
          <a:xfrm>
            <a:off x="1911533" y="5105412"/>
            <a:ext cx="15888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de-DE" altLang="de-DE" sz="1600" smtClean="0">
                <a:latin typeface="Arial" charset="0"/>
              </a:rPr>
              <a:t>Integrationstest</a:t>
            </a:r>
            <a:endParaRPr lang="de-DE" altLang="de-DE" sz="1600">
              <a:latin typeface="Arial" charset="0"/>
            </a:endParaRPr>
          </a:p>
        </p:txBody>
      </p:sp>
      <p:pic>
        <p:nvPicPr>
          <p:cNvPr id="26" name="Picture 2" descr="C:\Users\Public\Documents\Rsupport\Mobizen\Capture_20150806_19444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4929198"/>
            <a:ext cx="695346" cy="1376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7" descr="C:\Users\max\AppData\Local\Microsoft\Windows\Temporary Internet Files\Content.IE5\1ROC09BT\hand-finger-arm-person-point-15362-large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145792">
            <a:off x="6458739" y="5181791"/>
            <a:ext cx="711646" cy="100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feld 8"/>
          <p:cNvSpPr txBox="1">
            <a:spLocks noChangeArrowheads="1"/>
          </p:cNvSpPr>
          <p:nvPr/>
        </p:nvSpPr>
        <p:spPr bwMode="auto">
          <a:xfrm>
            <a:off x="5500694" y="4590644"/>
            <a:ext cx="13833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de-DE" altLang="de-DE" sz="1600" dirty="0" err="1" smtClean="0">
                <a:latin typeface="Arial" charset="0"/>
              </a:rPr>
              <a:t>frontend</a:t>
            </a:r>
            <a:r>
              <a:rPr lang="de-DE" altLang="de-DE" sz="1600" dirty="0" smtClean="0">
                <a:latin typeface="Arial" charset="0"/>
              </a:rPr>
              <a:t>-Test</a:t>
            </a:r>
            <a:endParaRPr lang="de-DE" altLang="de-DE" sz="160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25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- Pause -</a:t>
            </a:r>
            <a:endParaRPr lang="de-DE" dirty="0"/>
          </a:p>
        </p:txBody>
      </p:sp>
      <p:pic>
        <p:nvPicPr>
          <p:cNvPr id="1026" name="Picture 2" descr="D0F5F89E-93FA-4D6E-9A06-3601B4E634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132610"/>
            <a:ext cx="6929486" cy="508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6043626" cy="706437"/>
          </a:xfrm>
        </p:spPr>
        <p:txBody>
          <a:bodyPr/>
          <a:lstStyle/>
          <a:p>
            <a:pPr marL="447675" indent="-4476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Warum </a:t>
            </a:r>
            <a:r>
              <a:rPr lang="de-DE" altLang="de-DE" sz="2200" dirty="0" smtClean="0"/>
              <a:t>überhaupt ausführbare Tests?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517527" y="1190630"/>
          <a:ext cx="8126439" cy="4953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Wann sollte man testen?</a:t>
            </a:r>
          </a:p>
        </p:txBody>
      </p:sp>
      <p:graphicFrame>
        <p:nvGraphicFramePr>
          <p:cNvPr id="2" name="Inhaltsplatzhalter 1"/>
          <p:cNvGraphicFramePr>
            <a:graphicFrameLocks noGrp="1"/>
          </p:cNvGraphicFramePr>
          <p:nvPr>
            <p:ph idx="1"/>
          </p:nvPr>
        </p:nvGraphicFramePr>
        <p:xfrm>
          <a:off x="303213" y="1142984"/>
          <a:ext cx="8516937" cy="51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Grafik 19" descr="micha_schiffe_.jpe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00" y="1595438"/>
            <a:ext cx="8626475" cy="397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409950" cy="706437"/>
          </a:xfrm>
        </p:spPr>
        <p:txBody>
          <a:bodyPr/>
          <a:lstStyle/>
          <a:p>
            <a:r>
              <a:rPr lang="de-DE" altLang="de-DE" smtClean="0"/>
              <a:t>Inhalt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473075" y="1704965"/>
            <a:ext cx="741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1. </a:t>
            </a:r>
            <a:r>
              <a:rPr lang="de-DE" altLang="de-DE" sz="1800" smtClean="0">
                <a:latin typeface="Arial" charset="0"/>
              </a:rPr>
              <a:t>anderScore, Dozenten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473075" y="2344733"/>
            <a:ext cx="7416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2. </a:t>
            </a:r>
            <a:r>
              <a:rPr lang="de-DE" altLang="de-DE" sz="1800" smtClean="0">
                <a:latin typeface="Arial" charset="0"/>
              </a:rPr>
              <a:t>Vorlesungsziel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5126" name="Text Box 9"/>
          <p:cNvSpPr txBox="1">
            <a:spLocks noChangeArrowheads="1"/>
          </p:cNvSpPr>
          <p:nvPr/>
        </p:nvSpPr>
        <p:spPr bwMode="auto">
          <a:xfrm>
            <a:off x="461963" y="3062288"/>
            <a:ext cx="7415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3. </a:t>
            </a:r>
            <a:r>
              <a:rPr lang="de-DE" altLang="de-DE" sz="1800" smtClean="0">
                <a:latin typeface="Arial" charset="0"/>
              </a:rPr>
              <a:t>Arbeiten bei anderScore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5127" name="Text Box 10"/>
          <p:cNvSpPr txBox="1">
            <a:spLocks noChangeArrowheads="1"/>
          </p:cNvSpPr>
          <p:nvPr/>
        </p:nvSpPr>
        <p:spPr bwMode="auto">
          <a:xfrm>
            <a:off x="468313" y="3705230"/>
            <a:ext cx="7415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4. </a:t>
            </a:r>
            <a:r>
              <a:rPr lang="de-DE" altLang="de-DE" sz="1800" smtClean="0">
                <a:latin typeface="Arial" charset="0"/>
              </a:rPr>
              <a:t>Test-Systematisierung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5129" name="Text Box 12"/>
          <p:cNvSpPr txBox="1">
            <a:spLocks noChangeArrowheads="1"/>
          </p:cNvSpPr>
          <p:nvPr/>
        </p:nvSpPr>
        <p:spPr bwMode="auto">
          <a:xfrm>
            <a:off x="8104188" y="1636713"/>
            <a:ext cx="7921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rgbClr val="003FBC"/>
                </a:solidFill>
                <a:latin typeface="Arial" charset="0"/>
              </a:rPr>
              <a:t>3</a:t>
            </a:r>
            <a:endParaRPr lang="de-DE" altLang="de-DE" sz="2800" b="1">
              <a:solidFill>
                <a:srgbClr val="003FBC"/>
              </a:solidFill>
              <a:latin typeface="Arial" charset="0"/>
            </a:endParaRPr>
          </a:p>
        </p:txBody>
      </p:sp>
      <p:sp>
        <p:nvSpPr>
          <p:cNvPr id="5130" name="Text Box 13"/>
          <p:cNvSpPr txBox="1">
            <a:spLocks noChangeArrowheads="1"/>
          </p:cNvSpPr>
          <p:nvPr/>
        </p:nvSpPr>
        <p:spPr bwMode="auto">
          <a:xfrm>
            <a:off x="8094663" y="2365375"/>
            <a:ext cx="7921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>
                <a:solidFill>
                  <a:schemeClr val="bg1"/>
                </a:solidFill>
                <a:latin typeface="Arial" charset="0"/>
              </a:rPr>
              <a:t>7</a:t>
            </a:r>
          </a:p>
        </p:txBody>
      </p:sp>
      <p:sp>
        <p:nvSpPr>
          <p:cNvPr id="5131" name="Text Box 14"/>
          <p:cNvSpPr txBox="1">
            <a:spLocks noChangeArrowheads="1"/>
          </p:cNvSpPr>
          <p:nvPr/>
        </p:nvSpPr>
        <p:spPr bwMode="auto">
          <a:xfrm>
            <a:off x="8066118" y="3000372"/>
            <a:ext cx="792162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chemeClr val="bg1"/>
                </a:solidFill>
                <a:latin typeface="Arial" charset="0"/>
              </a:rPr>
              <a:t>8</a:t>
            </a:r>
            <a:endParaRPr lang="de-DE" altLang="de-DE" sz="28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132" name="Text Box 15"/>
          <p:cNvSpPr txBox="1">
            <a:spLocks noChangeArrowheads="1"/>
          </p:cNvSpPr>
          <p:nvPr/>
        </p:nvSpPr>
        <p:spPr bwMode="auto">
          <a:xfrm>
            <a:off x="8105775" y="3643314"/>
            <a:ext cx="7921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chemeClr val="bg1"/>
                </a:solidFill>
                <a:latin typeface="Arial" charset="0"/>
              </a:rPr>
              <a:t>16</a:t>
            </a:r>
            <a:endParaRPr lang="de-DE" altLang="de-DE" sz="28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133" name="Text Box 16"/>
          <p:cNvSpPr txBox="1">
            <a:spLocks noChangeArrowheads="1"/>
          </p:cNvSpPr>
          <p:nvPr/>
        </p:nvSpPr>
        <p:spPr bwMode="auto">
          <a:xfrm>
            <a:off x="8102600" y="4286256"/>
            <a:ext cx="79216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chemeClr val="bg1"/>
                </a:solidFill>
                <a:latin typeface="Arial" charset="0"/>
              </a:rPr>
              <a:t>19</a:t>
            </a:r>
            <a:endParaRPr lang="de-DE" altLang="de-DE" sz="28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134" name="Rechteck 14"/>
          <p:cNvSpPr>
            <a:spLocks noChangeArrowheads="1"/>
          </p:cNvSpPr>
          <p:nvPr/>
        </p:nvSpPr>
        <p:spPr bwMode="auto">
          <a:xfrm>
            <a:off x="246063" y="3500439"/>
            <a:ext cx="8786812" cy="142875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5135" name="Rechteck 16"/>
          <p:cNvSpPr>
            <a:spLocks noChangeArrowheads="1"/>
          </p:cNvSpPr>
          <p:nvPr/>
        </p:nvSpPr>
        <p:spPr bwMode="auto">
          <a:xfrm>
            <a:off x="107950" y="2143116"/>
            <a:ext cx="8786813" cy="142875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5136" name="Rechteck 17"/>
          <p:cNvSpPr>
            <a:spLocks noChangeArrowheads="1"/>
          </p:cNvSpPr>
          <p:nvPr/>
        </p:nvSpPr>
        <p:spPr bwMode="auto">
          <a:xfrm>
            <a:off x="257175" y="4786322"/>
            <a:ext cx="8786813" cy="142875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5137" name="Rechteck 16"/>
          <p:cNvSpPr>
            <a:spLocks noChangeArrowheads="1"/>
          </p:cNvSpPr>
          <p:nvPr/>
        </p:nvSpPr>
        <p:spPr bwMode="auto">
          <a:xfrm>
            <a:off x="285720" y="2855909"/>
            <a:ext cx="8569325" cy="144463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463256" y="4357694"/>
            <a:ext cx="7415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>
                <a:latin typeface="Arial" charset="0"/>
              </a:rPr>
              <a:t>5</a:t>
            </a:r>
            <a:r>
              <a:rPr lang="de-DE" altLang="de-DE" sz="1800" smtClean="0">
                <a:latin typeface="Arial" charset="0"/>
              </a:rPr>
              <a:t>. Test-Automatisierung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461934" y="5072074"/>
            <a:ext cx="74152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/>
            <a:r>
              <a:rPr lang="de-DE" altLang="de-DE" sz="1800" smtClean="0">
                <a:latin typeface="Arial" charset="0"/>
              </a:rPr>
              <a:t>6. Einsicht Source-Code</a:t>
            </a:r>
            <a:endParaRPr lang="de-DE" altLang="de-DE" sz="1800">
              <a:latin typeface="Arial" charset="0"/>
            </a:endParaRPr>
          </a:p>
        </p:txBody>
      </p:sp>
      <p:sp>
        <p:nvSpPr>
          <p:cNvPr id="20" name="Rechteck 14"/>
          <p:cNvSpPr>
            <a:spLocks noChangeArrowheads="1"/>
          </p:cNvSpPr>
          <p:nvPr/>
        </p:nvSpPr>
        <p:spPr bwMode="auto">
          <a:xfrm>
            <a:off x="142906" y="4143381"/>
            <a:ext cx="8786812" cy="142875"/>
          </a:xfrm>
          <a:prstGeom prst="rect">
            <a:avLst/>
          </a:prstGeom>
          <a:solidFill>
            <a:schemeClr val="bg1"/>
          </a:solidFill>
          <a:ln w="12700" algn="ctr">
            <a:noFill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de-DE" altLang="de-DE">
              <a:latin typeface="Arial" charset="0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8072462" y="4978414"/>
            <a:ext cx="79216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r" eaLnBrk="1" hangingPunct="1"/>
            <a:r>
              <a:rPr lang="de-DE" altLang="de-DE" sz="2800" b="1" smtClean="0">
                <a:solidFill>
                  <a:schemeClr val="bg1"/>
                </a:solidFill>
                <a:latin typeface="Arial" charset="0"/>
              </a:rPr>
              <a:t>27</a:t>
            </a:r>
            <a:endParaRPr lang="de-DE" altLang="de-DE" sz="28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4143372" y="4000504"/>
            <a:ext cx="10988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1" hangingPunct="1"/>
            <a:r>
              <a:rPr lang="de-DE" altLang="de-DE" sz="1800" b="1" smtClean="0">
                <a:solidFill>
                  <a:srgbClr val="0000FF"/>
                </a:solidFill>
                <a:latin typeface="Arial" charset="0"/>
              </a:rPr>
              <a:t>P</a:t>
            </a:r>
            <a:r>
              <a:rPr lang="de-DE" altLang="de-DE" sz="1800" b="1" smtClean="0">
                <a:solidFill>
                  <a:srgbClr val="CC0099"/>
                </a:solidFill>
                <a:latin typeface="Arial" charset="0"/>
              </a:rPr>
              <a:t>a</a:t>
            </a:r>
            <a:r>
              <a:rPr lang="de-DE" altLang="de-DE" sz="1800" b="1" smtClean="0">
                <a:solidFill>
                  <a:srgbClr val="FF0000"/>
                </a:solidFill>
                <a:latin typeface="Arial" charset="0"/>
              </a:rPr>
              <a:t>u</a:t>
            </a:r>
            <a:r>
              <a:rPr lang="de-DE" altLang="de-DE" sz="1800" b="1" smtClean="0">
                <a:solidFill>
                  <a:srgbClr val="FDD903"/>
                </a:solidFill>
                <a:latin typeface="Arial" charset="0"/>
              </a:rPr>
              <a:t>s</a:t>
            </a:r>
            <a:r>
              <a:rPr lang="de-DE" altLang="de-DE" sz="1800" b="1" smtClean="0">
                <a:solidFill>
                  <a:schemeClr val="accent2"/>
                </a:solidFill>
                <a:latin typeface="Arial" charset="0"/>
              </a:rPr>
              <a:t>e</a:t>
            </a:r>
            <a:endParaRPr lang="de-DE" altLang="de-DE" sz="1800" b="1">
              <a:solidFill>
                <a:schemeClr val="accent2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lum bright="3000"/>
          </a:blip>
          <a:srcRect/>
          <a:stretch>
            <a:fillRect/>
          </a:stretch>
        </p:blipFill>
        <p:spPr bwMode="auto">
          <a:xfrm>
            <a:off x="5000628" y="3857628"/>
            <a:ext cx="53788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8775" indent="-358775"/>
            <a:r>
              <a:rPr lang="de-DE" altLang="de-DE" sz="2800" dirty="0" smtClean="0"/>
              <a:t>5. Testautomatisierung: </a:t>
            </a:r>
            <a:br>
              <a:rPr lang="de-DE" altLang="de-DE" sz="2800" dirty="0" smtClean="0"/>
            </a:br>
            <a:r>
              <a:rPr lang="de-DE" altLang="de-DE" sz="2200" dirty="0" smtClean="0"/>
              <a:t>TDD – Testgetriebene Entwicklung</a:t>
            </a:r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303213" y="928670"/>
          <a:ext cx="8516937" cy="5400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feil nach rechts 6"/>
          <p:cNvSpPr/>
          <p:nvPr/>
        </p:nvSpPr>
        <p:spPr bwMode="auto">
          <a:xfrm>
            <a:off x="642910" y="4786322"/>
            <a:ext cx="1143008" cy="72008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</a:t>
            </a:r>
            <a:endParaRPr lang="de-DE" sz="2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338265"/>
            <a:ext cx="8516937" cy="4448189"/>
          </a:xfrm>
        </p:spPr>
        <p:txBody>
          <a:bodyPr/>
          <a:lstStyle/>
          <a:p>
            <a:pPr>
              <a:buNone/>
            </a:pPr>
            <a:r>
              <a:rPr lang="de-DE" sz="2000" dirty="0" smtClean="0"/>
              <a:t>Entwicklung der </a:t>
            </a:r>
            <a:r>
              <a:rPr lang="de-DE" sz="2000" b="1" dirty="0" err="1" smtClean="0"/>
              <a:t>FlüMi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Skill</a:t>
            </a:r>
            <a:r>
              <a:rPr lang="de-DE" sz="2000" b="1" dirty="0" smtClean="0"/>
              <a:t> Plattform </a:t>
            </a:r>
            <a:r>
              <a:rPr lang="de-DE" sz="2000" dirty="0" smtClean="0"/>
              <a:t>bei </a:t>
            </a:r>
            <a:r>
              <a:rPr lang="de-DE" sz="2000" dirty="0" err="1" smtClean="0"/>
              <a:t>anderScore</a:t>
            </a:r>
            <a:r>
              <a:rPr lang="de-DE" sz="2000" dirty="0" smtClean="0"/>
              <a:t>: Fachlich</a:t>
            </a:r>
          </a:p>
          <a:p>
            <a:pPr>
              <a:buNone/>
            </a:pPr>
            <a:endParaRPr lang="de-DE" sz="2000" dirty="0" smtClean="0"/>
          </a:p>
          <a:p>
            <a:r>
              <a:rPr lang="de-DE" sz="2000" dirty="0" err="1" smtClean="0"/>
              <a:t>Vermittlungsplatform</a:t>
            </a:r>
            <a:r>
              <a:rPr lang="de-DE" sz="2000" dirty="0" smtClean="0"/>
              <a:t> für Flüchtlinge und Migranten</a:t>
            </a:r>
          </a:p>
          <a:p>
            <a:r>
              <a:rPr lang="de-DE" sz="2000" dirty="0" smtClean="0"/>
              <a:t>Hinterlegung von Profil und Gesuch durch Flüchtlinge</a:t>
            </a:r>
          </a:p>
          <a:p>
            <a:r>
              <a:rPr lang="de-DE" sz="2000" dirty="0" smtClean="0"/>
              <a:t>Hinterlegung von Angebot zu Weiterbildungsmöglichkeiten oder Job-Angeboten von Unternehmen und Organisationen</a:t>
            </a:r>
          </a:p>
          <a:p>
            <a:r>
              <a:rPr lang="de-DE" sz="2000" dirty="0" smtClean="0"/>
              <a:t>Verifikation der Einträge durch öffentliche Stellen/ Behörden</a:t>
            </a:r>
          </a:p>
          <a:p>
            <a:r>
              <a:rPr lang="de-DE" sz="2000" dirty="0" smtClean="0"/>
              <a:t>Suchfunktionalitäten</a:t>
            </a:r>
          </a:p>
          <a:p>
            <a:r>
              <a:rPr lang="de-DE" sz="2000" dirty="0" smtClean="0"/>
              <a:t>Weitere Informationen und Angebote für Flüchtlinge und Migranten</a:t>
            </a:r>
          </a:p>
          <a:p>
            <a:endParaRPr lang="de-DE" sz="2000" dirty="0" smtClean="0"/>
          </a:p>
          <a:p>
            <a:endParaRPr lang="de-DE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331481"/>
            <a:ext cx="8516937" cy="5400675"/>
          </a:xfrm>
        </p:spPr>
        <p:txBody>
          <a:bodyPr/>
          <a:lstStyle/>
          <a:p>
            <a:pPr>
              <a:buNone/>
            </a:pPr>
            <a:r>
              <a:rPr lang="de-DE" sz="2000" smtClean="0"/>
              <a:t>Entwicklung der </a:t>
            </a:r>
            <a:r>
              <a:rPr lang="de-DE" sz="2000" b="1" smtClean="0"/>
              <a:t>FlüMi Skill Plattform </a:t>
            </a:r>
            <a:r>
              <a:rPr lang="de-DE" sz="2000" smtClean="0"/>
              <a:t>bei anderScore: Technisch</a:t>
            </a:r>
          </a:p>
          <a:p>
            <a:pPr>
              <a:buNone/>
            </a:pPr>
            <a:endParaRPr lang="de-DE" sz="2000" smtClean="0"/>
          </a:p>
          <a:p>
            <a:r>
              <a:rPr lang="de-DE" sz="2000" smtClean="0"/>
              <a:t>Java </a:t>
            </a:r>
            <a:r>
              <a:rPr lang="de-DE" sz="2000" dirty="0" smtClean="0"/>
              <a:t>Webservice auf Basis des </a:t>
            </a:r>
            <a:r>
              <a:rPr lang="de-DE" sz="2000" dirty="0" err="1" smtClean="0"/>
              <a:t>Application</a:t>
            </a:r>
            <a:r>
              <a:rPr lang="de-DE" sz="2000" dirty="0" smtClean="0"/>
              <a:t> Frameworks Spring</a:t>
            </a:r>
          </a:p>
          <a:p>
            <a:r>
              <a:rPr lang="de-DE" sz="2000" dirty="0" smtClean="0"/>
              <a:t>Single Page </a:t>
            </a:r>
            <a:r>
              <a:rPr lang="de-DE" sz="2000" dirty="0" err="1" smtClean="0"/>
              <a:t>Application</a:t>
            </a:r>
            <a:r>
              <a:rPr lang="de-DE" sz="2000" dirty="0" smtClean="0"/>
              <a:t> mit Angular.js</a:t>
            </a:r>
          </a:p>
          <a:p>
            <a:r>
              <a:rPr lang="de-DE" sz="2000" dirty="0" err="1" smtClean="0"/>
              <a:t>Responsive</a:t>
            </a:r>
            <a:r>
              <a:rPr lang="de-DE" sz="2000" dirty="0" smtClean="0"/>
              <a:t> Design durch die Unterstützung von Bootstrap</a:t>
            </a:r>
          </a:p>
          <a:p>
            <a:r>
              <a:rPr lang="de-DE" sz="2000" dirty="0" err="1" smtClean="0"/>
              <a:t>Buildmanagement</a:t>
            </a:r>
            <a:r>
              <a:rPr lang="de-DE" sz="2000" dirty="0" smtClean="0"/>
              <a:t> mit </a:t>
            </a: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Gulp</a:t>
            </a:r>
            <a:r>
              <a:rPr lang="de-DE" sz="2000" dirty="0" smtClean="0"/>
              <a:t> und Bower</a:t>
            </a:r>
          </a:p>
          <a:p>
            <a:r>
              <a:rPr lang="de-DE" sz="2000" dirty="0" smtClean="0"/>
              <a:t>Verschiedene </a:t>
            </a:r>
            <a:r>
              <a:rPr lang="de-DE" sz="2000" smtClean="0"/>
              <a:t>Tools zur Testunterstützung</a:t>
            </a:r>
            <a:endParaRPr lang="de-DE" sz="2000" dirty="0" smtClean="0"/>
          </a:p>
          <a:p>
            <a:r>
              <a:rPr lang="de-DE" sz="2000" dirty="0" smtClean="0"/>
              <a:t>Verwendung unterschiedlicher Testarten in JavaScript und Java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endParaRPr lang="de-DE" sz="2000" dirty="0" smtClean="0"/>
          </a:p>
          <a:p>
            <a:endParaRPr lang="de-DE" sz="2000" dirty="0"/>
          </a:p>
        </p:txBody>
      </p: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</a:t>
            </a:r>
            <a:endParaRPr lang="de-DE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Beispiel-Projekt: Architektur</a:t>
            </a:r>
            <a:endParaRPr lang="de-DE" sz="2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968745"/>
            <a:ext cx="6715172" cy="548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el 1"/>
          <p:cNvSpPr txBox="1">
            <a:spLocks/>
          </p:cNvSpPr>
          <p:nvPr/>
        </p:nvSpPr>
        <p:spPr bwMode="auto">
          <a:xfrm rot="20770587">
            <a:off x="6471847" y="1309813"/>
            <a:ext cx="2721206" cy="5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58775" marR="0" lvl="0" indent="-358775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1" i="0" u="none" strike="noStrike" kern="0" cap="none" spc="0" normalizeH="0" baseline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FlüMi</a:t>
            </a:r>
            <a:r>
              <a:rPr kumimoji="0" lang="de-DE" altLang="de-DE" sz="2000" b="1" i="0" u="none" strike="noStrike" kern="0" cap="none" spc="0" normalizeH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skill Plattform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36925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FlüMiSkillHo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33758"/>
          <a:stretch>
            <a:fillRect/>
          </a:stretch>
        </p:blipFill>
        <p:spPr>
          <a:xfrm>
            <a:off x="0" y="980728"/>
            <a:ext cx="9143999" cy="5472608"/>
          </a:xfr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Beispiel-Projekt: Einstieg</a:t>
            </a:r>
            <a:endParaRPr lang="de-DE" sz="2200" dirty="0"/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 rot="20770587">
            <a:off x="6471847" y="1309813"/>
            <a:ext cx="2721206" cy="5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58775" marR="0" lvl="0" indent="-358775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1" i="0" u="none" strike="noStrike" kern="0" cap="none" spc="0" normalizeH="0" baseline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FlüMi</a:t>
            </a:r>
            <a:r>
              <a:rPr kumimoji="0" lang="de-DE" altLang="de-DE" sz="2000" b="1" i="0" u="none" strike="noStrike" kern="0" cap="none" spc="0" normalizeH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skill Plattform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36925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FlüMiSkillHom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6119"/>
          <a:stretch>
            <a:fillRect/>
          </a:stretch>
        </p:blipFill>
        <p:spPr>
          <a:xfrm>
            <a:off x="0" y="980727"/>
            <a:ext cx="9144000" cy="5400601"/>
          </a:xfrm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Beispiel-Projekt: frontend</a:t>
            </a:r>
            <a:endParaRPr lang="de-DE" sz="2200" dirty="0"/>
          </a:p>
        </p:txBody>
      </p:sp>
      <p:sp>
        <p:nvSpPr>
          <p:cNvPr id="8" name="Titel 1"/>
          <p:cNvSpPr txBox="1">
            <a:spLocks/>
          </p:cNvSpPr>
          <p:nvPr/>
        </p:nvSpPr>
        <p:spPr bwMode="auto">
          <a:xfrm rot="20770587">
            <a:off x="6471847" y="1309813"/>
            <a:ext cx="2721206" cy="5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58775" marR="0" lvl="0" indent="-358775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1" i="0" u="none" strike="noStrike" kern="0" cap="none" spc="0" normalizeH="0" baseline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FlüMi</a:t>
            </a:r>
            <a:r>
              <a:rPr kumimoji="0" lang="de-DE" altLang="de-DE" sz="2000" b="1" i="0" u="none" strike="noStrike" kern="0" cap="none" spc="0" normalizeH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skill Plattform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36925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 descr="FlüMiSkillSearchFlüMi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24744"/>
            <a:ext cx="9180330" cy="5171668"/>
          </a:xfr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358775" indent="-358775"/>
            <a:r>
              <a:rPr lang="de-DE" altLang="de-DE" sz="2800" smtClean="0"/>
              <a:t>5. Testautomatisierung: </a:t>
            </a:r>
            <a:br>
              <a:rPr lang="de-DE" altLang="de-DE" sz="2800" smtClean="0"/>
            </a:br>
            <a:r>
              <a:rPr lang="de-DE" altLang="de-DE" sz="2200" smtClean="0"/>
              <a:t>unser Beispiel-Projekt: frontend</a:t>
            </a:r>
            <a:endParaRPr lang="de-DE" sz="2200" dirty="0"/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 rot="20770587">
            <a:off x="6471847" y="1309813"/>
            <a:ext cx="2721206" cy="5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58775" marR="0" lvl="0" indent="-358775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2000" b="1" i="0" u="none" strike="noStrike" kern="0" cap="none" spc="0" normalizeH="0" baseline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FlüMi</a:t>
            </a:r>
            <a:r>
              <a:rPr kumimoji="0" lang="de-DE" altLang="de-DE" sz="2000" b="1" i="0" u="none" strike="noStrike" kern="0" cap="none" spc="0" normalizeH="0" noProof="0" smtClean="0">
                <a:ln>
                  <a:noFill/>
                </a:ln>
                <a:solidFill>
                  <a:srgbClr val="36925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skill Plattform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solidFill>
                <a:srgbClr val="36925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6. Einsicht Source-Code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266827"/>
            <a:ext cx="6911993" cy="3090867"/>
          </a:xfrm>
        </p:spPr>
        <p:txBody>
          <a:bodyPr/>
          <a:lstStyle/>
          <a:p>
            <a:pPr>
              <a:buFont typeface="Wingdings" pitchFamily="2" charset="2"/>
              <a:buChar char="è"/>
            </a:pPr>
            <a:r>
              <a:rPr lang="de-DE" dirty="0" smtClean="0"/>
              <a:t>Unit-Tests</a:t>
            </a:r>
          </a:p>
          <a:p>
            <a:pPr>
              <a:buFont typeface="Wingdings" pitchFamily="2" charset="2"/>
              <a:buChar char="è"/>
            </a:pPr>
            <a:r>
              <a:rPr lang="de-DE" smtClean="0"/>
              <a:t>Oberflächen-Tests</a:t>
            </a:r>
            <a:endParaRPr lang="de-DE" dirty="0" smtClean="0"/>
          </a:p>
          <a:p>
            <a:pPr>
              <a:buFont typeface="Wingdings" pitchFamily="2" charset="2"/>
              <a:buChar char="è"/>
            </a:pPr>
            <a:r>
              <a:rPr lang="de-DE" dirty="0" smtClean="0"/>
              <a:t>Integrationstest</a:t>
            </a:r>
          </a:p>
          <a:p>
            <a:pPr>
              <a:buFont typeface="Wingdings" pitchFamily="2" charset="2"/>
              <a:buChar char="è"/>
            </a:pPr>
            <a:r>
              <a:rPr lang="de-DE" smtClean="0"/>
              <a:t>Build-Automatisierung </a:t>
            </a:r>
            <a:r>
              <a:rPr lang="de-DE" dirty="0" smtClean="0"/>
              <a:t>mit Jenkins</a:t>
            </a:r>
          </a:p>
          <a:p>
            <a:pPr>
              <a:buFont typeface="Wingdings" pitchFamily="2" charset="2"/>
              <a:buChar char="è"/>
            </a:pPr>
            <a:endParaRPr lang="de-DE" dirty="0" smtClean="0"/>
          </a:p>
          <a:p>
            <a:pPr>
              <a:buFont typeface="Wingdings" pitchFamily="2" charset="2"/>
              <a:buChar char="è"/>
            </a:pP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smtClean="0"/>
              <a:t>Wrap-up</a:t>
            </a:r>
          </a:p>
        </p:txBody>
      </p:sp>
      <p:sp>
        <p:nvSpPr>
          <p:cNvPr id="28675" name="Inhaltsplatzhalter 2"/>
          <p:cNvSpPr>
            <a:spLocks noGrp="1"/>
          </p:cNvSpPr>
          <p:nvPr>
            <p:ph idx="1"/>
          </p:nvPr>
        </p:nvSpPr>
        <p:spPr>
          <a:xfrm>
            <a:off x="303213" y="1266827"/>
            <a:ext cx="8516937" cy="4805379"/>
          </a:xfrm>
        </p:spPr>
        <p:txBody>
          <a:bodyPr/>
          <a:lstStyle/>
          <a:p>
            <a:pPr lvl="1">
              <a:buNone/>
            </a:pPr>
            <a:endParaRPr lang="de-DE" altLang="de-DE" sz="2400" smtClean="0"/>
          </a:p>
          <a:p>
            <a:endParaRPr lang="de-DE" altLang="de-DE" smtClean="0"/>
          </a:p>
          <a:p>
            <a:endParaRPr lang="de-DE" altLang="de-DE" smtClean="0"/>
          </a:p>
          <a:p>
            <a:endParaRPr lang="de-DE" altLang="de-DE" smtClean="0"/>
          </a:p>
          <a:p>
            <a:endParaRPr lang="de-DE" altLang="de-DE" smtClean="0"/>
          </a:p>
        </p:txBody>
      </p:sp>
      <p:pic>
        <p:nvPicPr>
          <p:cNvPr id="2050" name="Picture 2" descr="6EF82D0C-4F3D-4F50-9A89-E9D7BFC1D16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1142984"/>
            <a:ext cx="5429288" cy="509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el 1"/>
          <p:cNvSpPr txBox="1">
            <a:spLocks/>
          </p:cNvSpPr>
          <p:nvPr/>
        </p:nvSpPr>
        <p:spPr bwMode="auto">
          <a:xfrm rot="20788445">
            <a:off x="3791764" y="3654419"/>
            <a:ext cx="5554663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30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Fix &amp; Fertig?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altLang="de-DE" sz="1000" b="1" kern="0" smtClean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30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Fragen? Diskussio</a:t>
            </a:r>
            <a:r>
              <a:rPr kumimoji="0" lang="de-DE" altLang="de-DE" sz="30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nsbedarf?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intergrund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098550"/>
            <a:ext cx="8154988" cy="506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hteck 11"/>
          <p:cNvSpPr/>
          <p:nvPr/>
        </p:nvSpPr>
        <p:spPr bwMode="auto">
          <a:xfrm>
            <a:off x="215931" y="1071546"/>
            <a:ext cx="8785225" cy="5214974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600" b="1" dirty="0" err="1">
              <a:solidFill>
                <a:schemeClr val="tx1"/>
              </a:solidFill>
            </a:endParaRPr>
          </a:p>
        </p:txBody>
      </p:sp>
      <p:sp>
        <p:nvSpPr>
          <p:cNvPr id="29698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Feedback? Besten Dank!</a:t>
            </a:r>
          </a:p>
        </p:txBody>
      </p:sp>
      <p:sp>
        <p:nvSpPr>
          <p:cNvPr id="7170" name="Inhaltsplatzhalter 7"/>
          <p:cNvSpPr>
            <a:spLocks noGrp="1"/>
          </p:cNvSpPr>
          <p:nvPr>
            <p:ph idx="1"/>
          </p:nvPr>
        </p:nvSpPr>
        <p:spPr>
          <a:xfrm>
            <a:off x="303213" y="1123951"/>
            <a:ext cx="6197613" cy="4233875"/>
          </a:xfrm>
        </p:spPr>
        <p:txBody>
          <a:bodyPr/>
          <a:lstStyle/>
          <a:p>
            <a:pPr marL="57150" indent="0">
              <a:buFont typeface="Monotype Sorts" pitchFamily="2" charset="2"/>
              <a:buNone/>
              <a:defRPr/>
            </a:pPr>
            <a:r>
              <a:rPr lang="de-DE" altLang="de-DE" b="1" dirty="0" smtClean="0">
                <a:solidFill>
                  <a:srgbClr val="006A42"/>
                </a:solidFill>
              </a:rPr>
              <a:t>Lust auf mehr? </a:t>
            </a:r>
            <a:r>
              <a:rPr lang="de-DE" altLang="de-DE" b="1" dirty="0" smtClean="0"/>
              <a:t/>
            </a:r>
            <a:br>
              <a:rPr lang="de-DE" altLang="de-DE" b="1" dirty="0" smtClean="0"/>
            </a:br>
            <a:r>
              <a:rPr lang="de-DE" altLang="de-DE" dirty="0" smtClean="0"/>
              <a:t>Wir bieten: </a:t>
            </a:r>
          </a:p>
          <a:p>
            <a:pPr>
              <a:buFont typeface="Arial" charset="0"/>
              <a:buChar char="●"/>
              <a:defRPr/>
            </a:pPr>
            <a:r>
              <a:rPr lang="de-DE" altLang="de-DE" dirty="0" smtClean="0"/>
              <a:t>Anstellungen</a:t>
            </a:r>
          </a:p>
          <a:p>
            <a:pPr>
              <a:buFont typeface="Arial" charset="0"/>
              <a:buChar char="●"/>
              <a:defRPr/>
            </a:pPr>
            <a:r>
              <a:rPr lang="de-DE" altLang="de-DE" dirty="0" smtClean="0"/>
              <a:t>Studentenjobs</a:t>
            </a:r>
          </a:p>
          <a:p>
            <a:pPr>
              <a:buFont typeface="Arial" charset="0"/>
              <a:buChar char="●"/>
              <a:defRPr/>
            </a:pPr>
            <a:r>
              <a:rPr lang="de-DE" altLang="de-DE" dirty="0" smtClean="0"/>
              <a:t>Abschlussarbeiten</a:t>
            </a:r>
          </a:p>
          <a:p>
            <a:pPr>
              <a:buFont typeface="Arial" charset="0"/>
              <a:buChar char="●"/>
              <a:defRPr/>
            </a:pPr>
            <a:endParaRPr lang="de-DE" altLang="de-DE" dirty="0" smtClean="0"/>
          </a:p>
          <a:p>
            <a:pPr>
              <a:buFont typeface="Webdings" pitchFamily="18" charset="2"/>
              <a:buChar char=""/>
              <a:defRPr/>
            </a:pPr>
            <a:r>
              <a:rPr lang="de-DE" altLang="de-DE" dirty="0" smtClean="0"/>
              <a:t>info@anderScore.com</a:t>
            </a:r>
          </a:p>
          <a:p>
            <a:pPr>
              <a:buFont typeface="Wingdings" pitchFamily="2" charset="2"/>
              <a:buChar char=""/>
              <a:defRPr/>
            </a:pPr>
            <a:r>
              <a:rPr lang="de-DE" altLang="de-DE" dirty="0" smtClean="0"/>
              <a:t>0221-3558-3530</a:t>
            </a:r>
          </a:p>
          <a:p>
            <a:pPr lvl="1">
              <a:buFont typeface="Arial" charset="0"/>
              <a:buChar char="●"/>
              <a:defRPr/>
            </a:pPr>
            <a:endParaRPr lang="de-DE" altLang="de-DE" dirty="0"/>
          </a:p>
          <a:p>
            <a:pPr marL="57150" indent="0">
              <a:buFont typeface="Monotype Sorts" pitchFamily="2" charset="2"/>
              <a:buNone/>
              <a:defRPr/>
            </a:pPr>
            <a:r>
              <a:rPr lang="de-DE" altLang="de-DE" smtClean="0"/>
              <a:t>Folien: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r>
              <a:rPr lang="de-DE" altLang="de-DE" dirty="0" smtClean="0"/>
              <a:t>https://github.com/anderscore-gmbh</a:t>
            </a:r>
          </a:p>
          <a:p>
            <a:pPr marL="457200" lvl="1" indent="0">
              <a:buFont typeface="Monotype Sorts" pitchFamily="2" charset="2"/>
              <a:buNone/>
              <a:defRPr/>
            </a:pPr>
            <a:endParaRPr lang="de-DE" altLang="de-DE" dirty="0"/>
          </a:p>
          <a:p>
            <a:pPr marL="457200" lvl="1" indent="0">
              <a:buFont typeface="Monotype Sorts" pitchFamily="2" charset="2"/>
              <a:buNone/>
              <a:defRPr/>
            </a:pPr>
            <a:endParaRPr lang="de-DE" altLang="de-DE" dirty="0" smtClean="0"/>
          </a:p>
        </p:txBody>
      </p:sp>
      <p:sp>
        <p:nvSpPr>
          <p:cNvPr id="29700" name="Fußzeilenplatzhalter 1"/>
          <p:cNvSpPr txBox="1">
            <a:spLocks/>
          </p:cNvSpPr>
          <p:nvPr/>
        </p:nvSpPr>
        <p:spPr bwMode="auto">
          <a:xfrm>
            <a:off x="3419475" y="6462713"/>
            <a:ext cx="4681538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altLang="de-DE"/>
          </a:p>
        </p:txBody>
      </p:sp>
      <p:sp>
        <p:nvSpPr>
          <p:cNvPr id="29701" name="Foliennummernplatzhalter 2"/>
          <p:cNvSpPr txBox="1">
            <a:spLocks/>
          </p:cNvSpPr>
          <p:nvPr/>
        </p:nvSpPr>
        <p:spPr bwMode="auto">
          <a:xfrm>
            <a:off x="8101013" y="6459538"/>
            <a:ext cx="647700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 altLang="de-DE"/>
          </a:p>
        </p:txBody>
      </p:sp>
      <p:pic>
        <p:nvPicPr>
          <p:cNvPr id="29703" name="Grafik 1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1136092">
            <a:off x="3346796" y="1288317"/>
            <a:ext cx="2545642" cy="1972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Grafik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080" y="3400444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17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/>
          <p:cNvSpPr/>
          <p:nvPr/>
        </p:nvSpPr>
        <p:spPr bwMode="auto">
          <a:xfrm>
            <a:off x="428596" y="2143116"/>
            <a:ext cx="3357586" cy="500066"/>
          </a:xfrm>
          <a:prstGeom prst="roundRect">
            <a:avLst>
              <a:gd name="adj" fmla="val 50000"/>
            </a:avLst>
          </a:prstGeom>
          <a:noFill/>
          <a:ln w="57150" cap="flat" cmpd="sng" algn="ctr">
            <a:solidFill>
              <a:srgbClr val="006A4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3547" y="5479186"/>
            <a:ext cx="4124325" cy="55245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</p:pic>
      <p:sp>
        <p:nvSpPr>
          <p:cNvPr id="6146" name="Inhaltsplatzhalter 7"/>
          <p:cNvSpPr>
            <a:spLocks noGrp="1"/>
          </p:cNvSpPr>
          <p:nvPr>
            <p:ph sz="quarter" idx="4294967295"/>
          </p:nvPr>
        </p:nvSpPr>
        <p:spPr>
          <a:xfrm>
            <a:off x="214282" y="1071546"/>
            <a:ext cx="6677041" cy="4824413"/>
          </a:xfrm>
        </p:spPr>
        <p:txBody>
          <a:bodyPr/>
          <a:lstStyle/>
          <a:p>
            <a:pPr>
              <a:buFont typeface="Arial" charset="0"/>
              <a:buChar char="●"/>
            </a:pPr>
            <a:r>
              <a:rPr lang="de-DE" altLang="de-DE" sz="1800" smtClean="0"/>
              <a:t>Seit 2005: individuelle Kundenprojekte über kompletten Software-Lebenszyklus: </a:t>
            </a:r>
            <a:br>
              <a:rPr lang="de-DE" altLang="de-DE" sz="1800" smtClean="0"/>
            </a:br>
            <a:r>
              <a:rPr lang="de-DE" altLang="de-DE" sz="1800" smtClean="0"/>
              <a:t>Kalkulation business-case, Anforderungsanalyse/ Prozessverbesserung, Architekturdesign, Entwicklung, Testing/ Testautomatisierung, Betriebs-handover, Projektmanagement, Trainings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Fokus Java: Systemintegration, Service-Orientierung/ SOA, web-Anwendungen/ Javascript, mobileApps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Performance-Optimierungen, Migrationen von legacy-SW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Security-Checks &amp; Stabilisierungen (BSI-Grundschutz)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kein Produkt "von der Stange", sondern  Individual-Anwendungen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Agile Methoden, kurze Zyklen </a:t>
            </a:r>
            <a:r>
              <a:rPr lang="de-DE" altLang="de-DE" sz="1800" smtClean="0">
                <a:solidFill>
                  <a:srgbClr val="037C03"/>
                </a:solidFill>
                <a:sym typeface="Wingdings"/>
              </a:rPr>
              <a:t></a:t>
            </a:r>
            <a:r>
              <a:rPr lang="de-DE" altLang="de-DE" sz="1800" smtClean="0"/>
              <a:t> zielorientiert, </a:t>
            </a:r>
            <a:br>
              <a:rPr lang="de-DE" altLang="de-DE" sz="1800" smtClean="0"/>
            </a:br>
            <a:r>
              <a:rPr lang="de-DE" altLang="de-DE" sz="1800" smtClean="0"/>
              <a:t>brauchbare &amp; qualitativ hochwertige Ergebnisse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Über 20 Großkunden </a:t>
            </a:r>
          </a:p>
          <a:p>
            <a:pPr>
              <a:buFont typeface="Arial" charset="0"/>
              <a:buChar char="●"/>
            </a:pPr>
            <a:r>
              <a:rPr lang="de-DE" altLang="de-DE" sz="1800" smtClean="0"/>
              <a:t>Veranstaltungen </a:t>
            </a:r>
          </a:p>
          <a:p>
            <a:pPr>
              <a:buFont typeface="Arial" charset="0"/>
              <a:buChar char="●"/>
            </a:pPr>
            <a:endParaRPr lang="de-DE" altLang="de-DE" sz="1800" smtClean="0"/>
          </a:p>
        </p:txBody>
      </p:sp>
      <p:pic>
        <p:nvPicPr>
          <p:cNvPr id="6" name="Picture 2" descr="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8973" y="3500438"/>
            <a:ext cx="2130745" cy="2636835"/>
          </a:xfrm>
          <a:prstGeom prst="rect">
            <a:avLst/>
          </a:prstGeom>
          <a:ln>
            <a:noFill/>
          </a:ln>
          <a:effectLst/>
          <a:extLst/>
        </p:spPr>
      </p:pic>
      <p:sp>
        <p:nvSpPr>
          <p:cNvPr id="13" name="Rectangle 1062"/>
          <p:cNvSpPr txBox="1">
            <a:spLocks noChangeArrowheads="1"/>
          </p:cNvSpPr>
          <p:nvPr/>
        </p:nvSpPr>
        <p:spPr bwMode="auto">
          <a:xfrm>
            <a:off x="285750" y="142875"/>
            <a:ext cx="565467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r>
              <a:rPr lang="de-DE" sz="3000" dirty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1</a:t>
            </a:r>
            <a:r>
              <a:rPr lang="de-DE" sz="300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. </a:t>
            </a:r>
            <a:r>
              <a:rPr lang="de-DE" sz="3000" smtClean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anderScore</a:t>
            </a:r>
            <a:endParaRPr lang="de-DE" sz="3000" dirty="0">
              <a:solidFill>
                <a:srgbClr val="0D4F3C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52" name="Grafik 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0069" y="1214422"/>
            <a:ext cx="2095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pieren 6"/>
          <p:cNvGrpSpPr>
            <a:grpSpLocks/>
          </p:cNvGrpSpPr>
          <p:nvPr/>
        </p:nvGrpSpPr>
        <p:grpSpPr bwMode="auto">
          <a:xfrm>
            <a:off x="214282" y="1071546"/>
            <a:ext cx="8785226" cy="5214974"/>
            <a:chOff x="8001499" y="-333825"/>
            <a:chExt cx="8784977" cy="5214530"/>
          </a:xfrm>
        </p:grpSpPr>
        <p:sp>
          <p:nvSpPr>
            <p:cNvPr id="11" name="Rechteck 10"/>
            <p:cNvSpPr/>
            <p:nvPr/>
          </p:nvSpPr>
          <p:spPr>
            <a:xfrm>
              <a:off x="8001500" y="-333825"/>
              <a:ext cx="8784976" cy="52145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sz="1600" b="1" dirty="0" err="1">
                <a:solidFill>
                  <a:schemeClr val="tx1"/>
                </a:solidFill>
              </a:endParaRPr>
            </a:p>
          </p:txBody>
        </p:sp>
        <p:pic>
          <p:nvPicPr>
            <p:cNvPr id="6154" name="Grafik 17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01499" y="-48097"/>
              <a:ext cx="6233492" cy="48287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14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 </a:t>
            </a:r>
            <a:r>
              <a:rPr lang="de-DE" dirty="0" err="1" smtClean="0"/>
              <a:t>Quelllen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www.northcape.k12.wi.us/Data/Sites/19/media/icons-buttons/safety-sign.jpg</a:t>
            </a:r>
            <a:endParaRPr lang="de-DE" dirty="0" smtClean="0"/>
          </a:p>
          <a:p>
            <a:r>
              <a:rPr lang="de-DE" dirty="0" smtClean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cdn2.hubspot.net/hub/315483/file-2465997356-png/we-are-hiring.png</a:t>
            </a:r>
            <a:endParaRPr lang="de-DE" dirty="0" smtClean="0"/>
          </a:p>
          <a:p>
            <a:r>
              <a:rPr lang="de-DE" dirty="0" smtClean="0">
                <a:hlinkClick r:id="rId4"/>
              </a:rPr>
              <a:t>http://</a:t>
            </a:r>
            <a:r>
              <a:rPr lang="de-DE" dirty="0" smtClean="0">
                <a:hlinkClick r:id="rId4"/>
              </a:rPr>
              <a:t>static3.allvatar.com/DATA/008/0542780001227602260.jpg</a:t>
            </a:r>
            <a:endParaRPr lang="de-DE" dirty="0" smtClean="0"/>
          </a:p>
          <a:p>
            <a:r>
              <a:rPr lang="de-DE" dirty="0" smtClean="0">
                <a:hlinkClick r:id="rId5"/>
              </a:rPr>
              <a:t>http://2.bp.blogspot.com/-</a:t>
            </a:r>
            <a:r>
              <a:rPr lang="de-DE" dirty="0" smtClean="0">
                <a:hlinkClick r:id="rId5"/>
              </a:rPr>
              <a:t>x7eCiHqqb9U/UD0AoUuPgYI/AAAAAAAACGQ/8BNvNRNaiNE/s320/Good+Luck+WIth+That.jpg</a:t>
            </a:r>
            <a:endParaRPr lang="de-DE" dirty="0" smtClean="0"/>
          </a:p>
          <a:p>
            <a:r>
              <a:rPr lang="de-DE" dirty="0" smtClean="0"/>
              <a:t>http://s2.quickmeme.com/img/fc/fc3646a02beca4bbf6c05e711f81c0eb354d253149028d9ce0fca9def3aaf63a.jpg</a:t>
            </a:r>
            <a:endParaRPr lang="de-D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2"/>
          <p:cNvSpPr txBox="1">
            <a:spLocks noChangeArrowheads="1"/>
          </p:cNvSpPr>
          <p:nvPr/>
        </p:nvSpPr>
        <p:spPr bwMode="auto">
          <a:xfrm>
            <a:off x="285750" y="142875"/>
            <a:ext cx="565467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r>
              <a:rPr lang="de-DE" sz="3000" dirty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1</a:t>
            </a:r>
            <a:r>
              <a:rPr lang="de-DE" sz="300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. </a:t>
            </a:r>
            <a:r>
              <a:rPr lang="de-DE" sz="3000" smtClean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Dozenten: M.Johenneken</a:t>
            </a:r>
            <a:endParaRPr lang="de-DE" sz="3000" dirty="0">
              <a:solidFill>
                <a:srgbClr val="0D4F3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71" name="Inhaltsplatzhalter 7"/>
          <p:cNvSpPr>
            <a:spLocks noGrp="1"/>
          </p:cNvSpPr>
          <p:nvPr>
            <p:ph sz="quarter" idx="4294967295"/>
          </p:nvPr>
        </p:nvSpPr>
        <p:spPr>
          <a:xfrm>
            <a:off x="323850" y="1285860"/>
            <a:ext cx="5319720" cy="4824413"/>
          </a:xfrm>
        </p:spPr>
        <p:txBody>
          <a:bodyPr/>
          <a:lstStyle/>
          <a:p>
            <a:pPr marL="1163638" indent="-1163638">
              <a:buFont typeface="Arial" charset="0"/>
              <a:buNone/>
            </a:pPr>
            <a:r>
              <a:rPr lang="de-DE" altLang="de-DE" sz="1600" dirty="0" smtClean="0"/>
              <a:t>Max </a:t>
            </a:r>
            <a:r>
              <a:rPr lang="de-DE" altLang="de-DE" sz="1600" dirty="0" err="1" smtClean="0"/>
              <a:t>Johenneken</a:t>
            </a:r>
            <a:endParaRPr lang="de-DE" altLang="de-DE" sz="1600" dirty="0" smtClean="0"/>
          </a:p>
          <a:p>
            <a:pPr>
              <a:buFont typeface="Arial" charset="0"/>
              <a:buNone/>
            </a:pPr>
            <a:endParaRPr lang="de-DE" altLang="de-DE" sz="1000" dirty="0" smtClean="0"/>
          </a:p>
          <a:p>
            <a:pPr>
              <a:buFont typeface="Arial" charset="0"/>
              <a:buChar char="●"/>
            </a:pPr>
            <a:r>
              <a:rPr lang="de-DE" altLang="de-DE" sz="1600" dirty="0" smtClean="0"/>
              <a:t>Software Entwickler</a:t>
            </a:r>
          </a:p>
          <a:p>
            <a:pPr>
              <a:buFont typeface="Arial" charset="0"/>
              <a:buChar char="●"/>
            </a:pPr>
            <a:r>
              <a:rPr lang="de-DE" altLang="de-DE" sz="1600" dirty="0" smtClean="0"/>
              <a:t>Seit 2013 bei </a:t>
            </a:r>
            <a:r>
              <a:rPr lang="de-DE" altLang="de-DE" sz="1600" dirty="0" err="1" smtClean="0"/>
              <a:t>anderScore</a:t>
            </a:r>
            <a:endParaRPr lang="de-DE" altLang="de-DE" sz="1600" dirty="0" smtClean="0"/>
          </a:p>
          <a:p>
            <a:pPr>
              <a:buFont typeface="Arial" charset="0"/>
              <a:buChar char="●"/>
            </a:pPr>
            <a:r>
              <a:rPr lang="de-DE" altLang="de-DE" sz="1600" dirty="0" smtClean="0"/>
              <a:t>Schwerpunkt: </a:t>
            </a:r>
          </a:p>
          <a:p>
            <a:pPr lvl="1">
              <a:buFont typeface="Arial" charset="0"/>
              <a:buChar char="●"/>
            </a:pPr>
            <a:r>
              <a:rPr lang="de-DE" altLang="de-DE" sz="1600" dirty="0" smtClean="0"/>
              <a:t>Entwicklung von Java Webanwendungen</a:t>
            </a:r>
          </a:p>
          <a:p>
            <a:pPr lvl="1">
              <a:buFont typeface="Arial" charset="0"/>
              <a:buChar char="●"/>
            </a:pPr>
            <a:r>
              <a:rPr lang="de-DE" altLang="de-DE" sz="1600" dirty="0" smtClean="0"/>
              <a:t>Architekturentwurf und  Entwicklung </a:t>
            </a:r>
            <a:r>
              <a:rPr lang="de-DE" altLang="de-DE" sz="1600" dirty="0" err="1" smtClean="0"/>
              <a:t>Android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Apps</a:t>
            </a:r>
            <a:endParaRPr lang="de-DE" altLang="de-DE" sz="1600" dirty="0" smtClean="0"/>
          </a:p>
          <a:p>
            <a:pPr>
              <a:buFont typeface="Arial" charset="0"/>
              <a:buChar char="●"/>
            </a:pPr>
            <a:r>
              <a:rPr lang="de-DE" altLang="de-DE" sz="1600" dirty="0" smtClean="0"/>
              <a:t>Java, JavaScript, C</a:t>
            </a:r>
            <a:r>
              <a:rPr lang="de-DE" altLang="de-DE" sz="1600" smtClean="0"/>
              <a:t>++ </a:t>
            </a:r>
          </a:p>
          <a:p>
            <a:pPr>
              <a:buFont typeface="Arial" charset="0"/>
              <a:buChar char="●"/>
            </a:pPr>
            <a:endParaRPr lang="de-DE" altLang="de-DE" sz="1600" smtClean="0"/>
          </a:p>
          <a:p>
            <a:pPr>
              <a:buNone/>
            </a:pPr>
            <a:r>
              <a:rPr lang="de-DE" altLang="de-DE" sz="1600" smtClean="0"/>
              <a:t>sonstige Historie:</a:t>
            </a:r>
          </a:p>
          <a:p>
            <a:pPr marL="0" indent="0">
              <a:buNone/>
            </a:pPr>
            <a:r>
              <a:rPr lang="de-DE" altLang="de-DE" sz="1600" smtClean="0"/>
              <a:t>web-service Entwicklung Telko, mobileApp-Entwicklung, Abhalten von Trainings,</a:t>
            </a:r>
            <a:br>
              <a:rPr lang="de-DE" altLang="de-DE" sz="1600" smtClean="0"/>
            </a:br>
            <a:r>
              <a:rPr lang="de-DE" altLang="de-DE" sz="1600" smtClean="0"/>
              <a:t>Initiierung der Implementierung zur FlüMi-skill-Plattform</a:t>
            </a:r>
            <a:endParaRPr lang="de-DE" altLang="de-DE" sz="1600" dirty="0" smtClean="0"/>
          </a:p>
        </p:txBody>
      </p:sp>
      <p:pic>
        <p:nvPicPr>
          <p:cNvPr id="7" name="Grafik 6" descr="19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1556792"/>
            <a:ext cx="2722689" cy="3501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62"/>
          <p:cNvSpPr txBox="1">
            <a:spLocks noChangeArrowheads="1"/>
          </p:cNvSpPr>
          <p:nvPr/>
        </p:nvSpPr>
        <p:spPr bwMode="auto">
          <a:xfrm>
            <a:off x="285750" y="142875"/>
            <a:ext cx="565467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  <a:defRPr/>
            </a:pPr>
            <a:r>
              <a:rPr lang="de-DE" sz="300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1</a:t>
            </a:r>
            <a:r>
              <a:rPr lang="de-DE" sz="3000" smtClean="0">
                <a:solidFill>
                  <a:srgbClr val="0D4F3C"/>
                </a:solidFill>
                <a:latin typeface="+mj-lt"/>
                <a:ea typeface="+mj-ea"/>
                <a:cs typeface="+mj-cs"/>
              </a:rPr>
              <a:t>. Dozenten: S.Ohm</a:t>
            </a:r>
            <a:endParaRPr lang="de-DE" sz="3000">
              <a:solidFill>
                <a:srgbClr val="0D4F3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195" name="Inhaltsplatzhalter 7"/>
          <p:cNvSpPr>
            <a:spLocks noGrp="1"/>
          </p:cNvSpPr>
          <p:nvPr>
            <p:ph sz="quarter" idx="4294967295"/>
          </p:nvPr>
        </p:nvSpPr>
        <p:spPr>
          <a:xfrm>
            <a:off x="323850" y="1214422"/>
            <a:ext cx="8034364" cy="4824413"/>
          </a:xfrm>
        </p:spPr>
        <p:txBody>
          <a:bodyPr/>
          <a:lstStyle/>
          <a:p>
            <a:pPr marL="1077913" indent="-1077913">
              <a:buNone/>
              <a:defRPr/>
            </a:pPr>
            <a:r>
              <a:rPr lang="de-DE" sz="1400" smtClean="0"/>
              <a:t>Sibylle Ohm (Dipl.Informatiker Uni Bonn)</a:t>
            </a:r>
          </a:p>
          <a:p>
            <a:pPr marL="1077913" indent="-1077913">
              <a:buNone/>
              <a:defRPr/>
            </a:pPr>
            <a:endParaRPr lang="de-DE" sz="700" smtClean="0"/>
          </a:p>
          <a:p>
            <a:pPr marL="266700" indent="-266700">
              <a:defRPr/>
            </a:pPr>
            <a:r>
              <a:rPr lang="de-DE" sz="1400" smtClean="0"/>
              <a:t>Projektmanager, Analyst, EAM</a:t>
            </a:r>
          </a:p>
          <a:p>
            <a:pPr marL="266700" indent="-266700">
              <a:defRPr/>
            </a:pPr>
            <a:r>
              <a:rPr lang="de-DE" sz="1400" smtClean="0"/>
              <a:t>seit 2005 Geschäftsführer &amp; Gesellschafter anderScore</a:t>
            </a:r>
          </a:p>
          <a:p>
            <a:pPr marL="266700" indent="-266700">
              <a:defRPr/>
            </a:pPr>
            <a:r>
              <a:rPr lang="de-DE" sz="1400" smtClean="0"/>
              <a:t>Schwerpunkt: </a:t>
            </a:r>
          </a:p>
          <a:p>
            <a:pPr marL="666750" lvl="1" indent="-266700">
              <a:defRPr/>
            </a:pPr>
            <a:r>
              <a:rPr lang="de-DE" sz="1400" smtClean="0"/>
              <a:t>ganzheitlicher Blick auf Kunden-Unternehmen, </a:t>
            </a:r>
            <a:br>
              <a:rPr lang="de-DE" sz="1400" smtClean="0"/>
            </a:br>
            <a:r>
              <a:rPr lang="de-DE" sz="1400" smtClean="0"/>
              <a:t>ihre Prozesse &amp; ihre IT</a:t>
            </a:r>
          </a:p>
          <a:p>
            <a:pPr marL="666750" lvl="1" indent="-266700">
              <a:defRPr/>
            </a:pPr>
            <a:r>
              <a:rPr lang="de-DE" sz="1400" smtClean="0"/>
              <a:t>Übernahme &amp; Stabilisierung verfahrener Projekte</a:t>
            </a:r>
          </a:p>
          <a:p>
            <a:pPr marL="666750" lvl="1" indent="-266700">
              <a:defRPr/>
            </a:pPr>
            <a:r>
              <a:rPr lang="de-DE" sz="1400" smtClean="0"/>
              <a:t>Anforderungs-Management</a:t>
            </a:r>
          </a:p>
          <a:p>
            <a:pPr marL="266700" indent="-266700">
              <a:buNone/>
              <a:defRPr/>
            </a:pPr>
            <a:r>
              <a:rPr lang="de-DE" sz="1400" smtClean="0"/>
              <a:t>sonstige Historie:</a:t>
            </a:r>
          </a:p>
          <a:p>
            <a:pPr marL="266700" indent="-266700">
              <a:defRPr/>
            </a:pPr>
            <a:r>
              <a:rPr lang="de-DE" sz="1400" smtClean="0"/>
              <a:t>Wissenschaftler Raumfahrt DLR, ESA, NASA: </a:t>
            </a:r>
            <a:br>
              <a:rPr lang="de-DE" sz="1400" smtClean="0"/>
            </a:br>
            <a:r>
              <a:rPr lang="de-DE" sz="1400" smtClean="0"/>
              <a:t>Köln/ München, Houston</a:t>
            </a:r>
          </a:p>
          <a:p>
            <a:pPr marL="266700" indent="-266700">
              <a:defRPr/>
            </a:pPr>
            <a:r>
              <a:rPr lang="de-DE" sz="1400" smtClean="0"/>
              <a:t>Projekt- und Programme-Manager Anwendungsentwicklung </a:t>
            </a:r>
            <a:br>
              <a:rPr lang="de-DE" sz="1400" smtClean="0"/>
            </a:br>
            <a:r>
              <a:rPr lang="de-DE" sz="1400" smtClean="0"/>
              <a:t>(z.B. BCG, PSV AG, T-Online, ESO, Bosch, Pago, Hella, Postbank,</a:t>
            </a:r>
            <a:br>
              <a:rPr lang="de-DE" sz="1400" smtClean="0"/>
            </a:br>
            <a:r>
              <a:rPr lang="de-DE" sz="1400" smtClean="0"/>
              <a:t>NCR Teradata Datawarehousing: BKK-BV, Vodafone, WestLB, Lufthansa M&amp;M), </a:t>
            </a:r>
            <a:br>
              <a:rPr lang="de-DE" sz="1400" smtClean="0"/>
            </a:br>
            <a:r>
              <a:rPr lang="de-DE" sz="1400" smtClean="0"/>
              <a:t>internationales Umfeld</a:t>
            </a:r>
          </a:p>
          <a:p>
            <a:pPr marL="266700" indent="-266700">
              <a:defRPr/>
            </a:pPr>
            <a:r>
              <a:rPr lang="de-DE" sz="1400" smtClean="0"/>
              <a:t>Abteilungsleiter Vebacom/ o.tel.o</a:t>
            </a:r>
          </a:p>
          <a:p>
            <a:pPr marL="266700" indent="-266700">
              <a:defRPr/>
            </a:pPr>
            <a:r>
              <a:rPr lang="de-DE" sz="1400" smtClean="0"/>
              <a:t>Director Professional Services Fujitsu/ Nokia, Unternehmensstrategie</a:t>
            </a:r>
          </a:p>
          <a:p>
            <a:pPr marL="266700" indent="-266700">
              <a:defRPr/>
            </a:pPr>
            <a:r>
              <a:rPr lang="de-DE" sz="1400" smtClean="0"/>
              <a:t>über 30 Jahre Projekterfahrung in der Entwicklung von Individual-Software </a:t>
            </a:r>
            <a:br>
              <a:rPr lang="de-DE" sz="1400" smtClean="0"/>
            </a:br>
            <a:r>
              <a:rPr lang="de-DE" sz="1400" smtClean="0"/>
              <a:t>seit 25 Jahren in Projektmanagement-Rollen (PMI)</a:t>
            </a:r>
            <a:br>
              <a:rPr lang="de-DE" sz="1400" smtClean="0"/>
            </a:br>
            <a:r>
              <a:rPr lang="de-DE" sz="1400" smtClean="0"/>
              <a:t>z.B. Projektvolumen von 7 Mio €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3539" y="1285860"/>
            <a:ext cx="3215484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49263" indent="-449263"/>
            <a:r>
              <a:rPr lang="de-DE" smtClean="0"/>
              <a:t>1. Rolle der Informatik bei anderScore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231554"/>
            <a:ext cx="3482969" cy="642942"/>
          </a:xfrm>
        </p:spPr>
        <p:txBody>
          <a:bodyPr/>
          <a:lstStyle/>
          <a:p>
            <a:pPr>
              <a:buNone/>
            </a:pPr>
            <a:r>
              <a:rPr lang="de-DE" smtClean="0"/>
              <a:t>Wir leben davon!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4612" y="1160116"/>
            <a:ext cx="1484272" cy="105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5000628" y="1643050"/>
            <a:ext cx="350046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räumen "verhunzte" Software auf!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731841" y="2857496"/>
            <a:ext cx="3482969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 sind die Experten!</a:t>
            </a:r>
            <a:br>
              <a:rPr kumimoji="0" lang="de-DE" sz="2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de-DE" kern="0" smtClean="0">
                <a:latin typeface="+mn-lt"/>
              </a:rPr>
              <a:t>Wir sind die allrounder!</a:t>
            </a:r>
            <a:endParaRPr kumimoji="0" lang="de-DE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buFont typeface="Monotype Sorts" pitchFamily="2" charset="2"/>
              <a:buNone/>
              <a:tabLst/>
              <a:defRPr/>
            </a:pPr>
            <a:endParaRPr kumimoji="0" lang="de-DE" sz="24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2500306"/>
            <a:ext cx="1571636" cy="159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3" y="2143116"/>
            <a:ext cx="1770843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5456" y="3714752"/>
            <a:ext cx="2066346" cy="1366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3214678" y="5286388"/>
            <a:ext cx="600079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SzTx/>
              <a:buFont typeface="Monotype Sorts" pitchFamily="2" charset="2"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rgbClr val="008C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Aber:</a:t>
            </a:r>
            <a:br>
              <a:rPr kumimoji="0" lang="de-DE" sz="2400" b="1" i="0" u="none" strike="noStrike" kern="0" cap="none" spc="0" normalizeH="0" baseline="0" noProof="0" smtClean="0">
                <a:ln>
                  <a:noFill/>
                </a:ln>
                <a:solidFill>
                  <a:srgbClr val="008C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lang="de-DE" b="1" kern="0" smtClean="0">
                <a:solidFill>
                  <a:srgbClr val="008C5A"/>
                </a:solidFill>
                <a:latin typeface="+mn-lt"/>
              </a:rPr>
              <a:t>Wie sehen wir unser Arbeitsergebnis?</a:t>
            </a:r>
            <a:endParaRPr kumimoji="0" lang="de-DE" sz="2400" b="1" i="0" u="none" strike="noStrike" kern="0" cap="none" spc="0" normalizeH="0" baseline="0" noProof="0" smtClean="0">
              <a:ln>
                <a:noFill/>
              </a:ln>
              <a:solidFill>
                <a:srgbClr val="008C5A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2. Vorlesungsziel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3213" y="1195389"/>
            <a:ext cx="8516937" cy="4305313"/>
          </a:xfrm>
        </p:spPr>
        <p:txBody>
          <a:bodyPr/>
          <a:lstStyle/>
          <a:p>
            <a:r>
              <a:rPr lang="de-DE" smtClean="0"/>
              <a:t>Verständnis über die IT-bezogene Arbeit bei anderScore:</a:t>
            </a:r>
            <a:br>
              <a:rPr lang="de-DE" smtClean="0"/>
            </a:br>
            <a:r>
              <a:rPr lang="de-DE" smtClean="0"/>
              <a:t>Individuelle Software-Entwicklung</a:t>
            </a:r>
          </a:p>
          <a:p>
            <a:endParaRPr lang="de-DE" smtClean="0"/>
          </a:p>
          <a:p>
            <a:r>
              <a:rPr lang="de-DE" smtClean="0"/>
              <a:t>Test-Systematisierung:</a:t>
            </a:r>
            <a:br>
              <a:rPr lang="de-DE" smtClean="0"/>
            </a:br>
            <a:r>
              <a:rPr lang="de-DE" smtClean="0"/>
              <a:t>Überblick über alle Aspekte der Qualitätssicherung/ </a:t>
            </a:r>
            <a:br>
              <a:rPr lang="de-DE" smtClean="0"/>
            </a:br>
            <a:r>
              <a:rPr lang="de-DE" smtClean="0"/>
              <a:t>im Testen</a:t>
            </a:r>
          </a:p>
          <a:p>
            <a:endParaRPr lang="de-DE" smtClean="0"/>
          </a:p>
          <a:p>
            <a:r>
              <a:rPr lang="de-DE" smtClean="0"/>
              <a:t>Erster Einblick in Möglichkeiten zur Testautomatisierung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303213" y="928688"/>
            <a:ext cx="6054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rgbClr val="008C5A"/>
              </a:buClr>
              <a:defRPr/>
            </a:pPr>
            <a:r>
              <a:rPr lang="de-DE" sz="1600" kern="0" smtClean="0">
                <a:latin typeface="+mn-lt"/>
              </a:rPr>
              <a:t>DHL</a:t>
            </a:r>
            <a:endParaRPr lang="de-DE" sz="1600" kern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rgbClr val="008C5A"/>
              </a:buClr>
              <a:defRPr/>
            </a:pPr>
            <a:r>
              <a:rPr lang="de-DE" sz="1600" kern="0">
                <a:latin typeface="+mn-lt"/>
              </a:rPr>
              <a:t>DPST/ service-points</a:t>
            </a:r>
          </a:p>
          <a:p>
            <a:pPr marL="342900" indent="-342900">
              <a:spcBef>
                <a:spcPct val="20000"/>
              </a:spcBef>
              <a:buClr>
                <a:srgbClr val="008C5A"/>
              </a:buClr>
              <a:defRPr/>
            </a:pPr>
            <a:r>
              <a:rPr lang="de-DE" sz="1600" kern="0">
                <a:latin typeface="+mn-lt"/>
              </a:rPr>
              <a:t>Struts-artig/ JSP-basiert</a:t>
            </a:r>
          </a:p>
        </p:txBody>
      </p:sp>
      <p:pic>
        <p:nvPicPr>
          <p:cNvPr id="112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071563"/>
            <a:ext cx="6715125" cy="50530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126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000125"/>
            <a:ext cx="6715125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endParaRPr lang="de-DE"/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" y="1214438"/>
            <a:ext cx="7000875" cy="516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449263" indent="-449263"/>
            <a:r>
              <a:rPr lang="de-DE" smtClean="0"/>
              <a:t>3. Arbeiten bei anderScore</a:t>
            </a:r>
            <a:br>
              <a:rPr lang="de-DE" smtClean="0"/>
            </a:br>
            <a:r>
              <a:rPr lang="de-DE" smtClean="0"/>
              <a:t>Praxisbeispiele: Projekte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Inhaltsplatzhalter 2"/>
          <p:cNvSpPr>
            <a:spLocks noGrp="1"/>
          </p:cNvSpPr>
          <p:nvPr>
            <p:ph idx="1"/>
          </p:nvPr>
        </p:nvSpPr>
        <p:spPr>
          <a:xfrm>
            <a:off x="303213" y="928688"/>
            <a:ext cx="6054725" cy="1143000"/>
          </a:xfrm>
        </p:spPr>
        <p:txBody>
          <a:bodyPr/>
          <a:lstStyle/>
          <a:p>
            <a:pPr>
              <a:buFont typeface="Monotype Sorts" pitchFamily="2" charset="2"/>
              <a:buNone/>
            </a:pPr>
            <a:r>
              <a:rPr lang="de-DE" sz="1600" smtClean="0"/>
              <a:t>WestLB/ Portigon (EAA, Helaba)</a:t>
            </a:r>
          </a:p>
          <a:p>
            <a:pPr>
              <a:buFont typeface="Monotype Sorts" pitchFamily="2" charset="2"/>
              <a:buNone/>
            </a:pPr>
            <a:r>
              <a:rPr lang="de-DE" sz="1600" smtClean="0"/>
              <a:t>vorbereitende Wertpapierbuchhaltung </a:t>
            </a:r>
          </a:p>
          <a:p>
            <a:pPr>
              <a:buFont typeface="Monotype Sorts" pitchFamily="2" charset="2"/>
              <a:buNone/>
            </a:pPr>
            <a:r>
              <a:rPr lang="de-DE" sz="1600" smtClean="0"/>
              <a:t>GWT/GXT</a:t>
            </a:r>
          </a:p>
        </p:txBody>
      </p:sp>
      <p:pic>
        <p:nvPicPr>
          <p:cNvPr id="2" name="Grafik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2214563"/>
            <a:ext cx="4171950" cy="37719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229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5" y="2071688"/>
            <a:ext cx="6891338" cy="42862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4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9825" y="1000125"/>
            <a:ext cx="6426200" cy="51339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5554663" cy="706437"/>
          </a:xfrm>
        </p:spPr>
        <p:txBody>
          <a:bodyPr/>
          <a:lstStyle/>
          <a:p>
            <a:pPr marL="449263" indent="-449263"/>
            <a:r>
              <a:rPr lang="de-DE" smtClean="0"/>
              <a:t>3. Arbeiten bei anderScore</a:t>
            </a:r>
            <a:br>
              <a:rPr lang="de-DE" smtClean="0"/>
            </a:br>
            <a:r>
              <a:rPr lang="de-DE" smtClean="0"/>
              <a:t>Praxisbeispiele: Projekte</a:t>
            </a:r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</Pages>
  <Words>689</Words>
  <Application>Microsoft Office PowerPoint</Application>
  <PresentationFormat>Bildschirmpräsentation (4:3)</PresentationFormat>
  <Paragraphs>266</Paragraphs>
  <Slides>30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2" baseType="lpstr">
      <vt:lpstr>vorlneu</vt:lpstr>
      <vt:lpstr>Benutzerdefiniertes Design</vt:lpstr>
      <vt:lpstr>Testautomatisierung in der Praxis (inkl. Ansätze zu continuous integration)</vt:lpstr>
      <vt:lpstr>Inhalt</vt:lpstr>
      <vt:lpstr>Folie 3</vt:lpstr>
      <vt:lpstr>Folie 4</vt:lpstr>
      <vt:lpstr>Folie 5</vt:lpstr>
      <vt:lpstr>1. Rolle der Informatik bei anderScore</vt:lpstr>
      <vt:lpstr>2. Vorlesungsziel</vt:lpstr>
      <vt:lpstr>3. Arbeiten bei anderScore Praxisbeispiele: Projekte</vt:lpstr>
      <vt:lpstr>3. Arbeiten bei anderScore Praxisbeispiele: Projekte</vt:lpstr>
      <vt:lpstr>3. Arbeiten bei anderScore Praxisbeispiele: Projekte</vt:lpstr>
      <vt:lpstr>3. Arbeiten bei anderScore Praxisbeispiele: Projektabwicklung</vt:lpstr>
      <vt:lpstr>3. Arbeiten bei anderScore Praxisbeispiele: "Qualität"</vt:lpstr>
      <vt:lpstr>3. Arbeiten bei anderScore Praxisbeispiele: Testing</vt:lpstr>
      <vt:lpstr>3. Arbeiten bei anderScore Praxisbeispiele: weitere Leistung</vt:lpstr>
      <vt:lpstr>4. Test-Systematisierung</vt:lpstr>
      <vt:lpstr>4. Test-Systematisierung</vt:lpstr>
      <vt:lpstr>- Pause -</vt:lpstr>
      <vt:lpstr>5. Testautomatisierung:  Warum überhaupt ausführbare Tests?</vt:lpstr>
      <vt:lpstr>5. Testautomatisierung:  Wann sollte man testen?</vt:lpstr>
      <vt:lpstr>5. Testautomatisierung:  TDD – Testgetriebene Entwicklung</vt:lpstr>
      <vt:lpstr>5. Testautomatisierung:  unser Beispiel-Projekt</vt:lpstr>
      <vt:lpstr>5. Testautomatisierung:  unser Beispiel-Projekt</vt:lpstr>
      <vt:lpstr>5. Testautomatisierung:  unser Beispiel-Projekt: Architektur</vt:lpstr>
      <vt:lpstr>5. Testautomatisierung:  unser Beispiel-Projekt: Einstieg</vt:lpstr>
      <vt:lpstr>5. Testautomatisierung:  unser Beispiel-Projekt: frontend</vt:lpstr>
      <vt:lpstr>5. Testautomatisierung:  unser Beispiel-Projekt: frontend</vt:lpstr>
      <vt:lpstr>6. Einsicht Source-Code</vt:lpstr>
      <vt:lpstr>Wrap-up</vt:lpstr>
      <vt:lpstr>Feedback? Besten Dank!</vt:lpstr>
      <vt:lpstr>Bild Quelllen</vt:lpstr>
    </vt:vector>
  </TitlesOfParts>
  <Company>anderScore GmbH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WS-SOAP-REST-ESB</dc:title>
  <dc:creator>J.Lühr, P.Möbius</dc:creator>
  <cp:lastModifiedBy>MJohenneken</cp:lastModifiedBy>
  <cp:revision>950</cp:revision>
  <cp:lastPrinted>1996-08-01T16:36:58Z</cp:lastPrinted>
  <dcterms:created xsi:type="dcterms:W3CDTF">1996-08-01T16:33:14Z</dcterms:created>
  <dcterms:modified xsi:type="dcterms:W3CDTF">2016-06-08T11:04:18Z</dcterms:modified>
</cp:coreProperties>
</file>